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2.bin" ContentType="application/vnd.openxmlformats-officedocument.oleObject"/>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5" r:id="rId2"/>
    <p:sldId id="417" r:id="rId3"/>
    <p:sldId id="418" r:id="rId4"/>
    <p:sldId id="364" r:id="rId5"/>
    <p:sldId id="416" r:id="rId6"/>
    <p:sldId id="380" r:id="rId7"/>
    <p:sldId id="386" r:id="rId8"/>
    <p:sldId id="392" r:id="rId9"/>
    <p:sldId id="414" r:id="rId10"/>
    <p:sldId id="415" r:id="rId11"/>
    <p:sldId id="394" r:id="rId12"/>
    <p:sldId id="409" r:id="rId13"/>
    <p:sldId id="411" r:id="rId14"/>
    <p:sldId id="413" r:id="rId15"/>
    <p:sldId id="410" r:id="rId16"/>
    <p:sldId id="401" r:id="rId17"/>
    <p:sldId id="402" r:id="rId18"/>
    <p:sldId id="404" r:id="rId19"/>
    <p:sldId id="405" r:id="rId20"/>
    <p:sldId id="27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 MacDiarmid" initials="A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6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0" autoAdjust="0"/>
    <p:restoredTop sz="92000" autoAdjust="0"/>
  </p:normalViewPr>
  <p:slideViewPr>
    <p:cSldViewPr>
      <p:cViewPr>
        <p:scale>
          <a:sx n="75" d="100"/>
          <a:sy n="75" d="100"/>
        </p:scale>
        <p:origin x="-1264" y="-5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516913226755746"/>
          <c:y val="0.0835119560200945"/>
          <c:w val="0.446693549669928"/>
          <c:h val="0.75754640892203"/>
        </c:manualLayout>
      </c:layout>
      <c:bar3DChart>
        <c:barDir val="bar"/>
        <c:grouping val="percentStacked"/>
        <c:varyColors val="0"/>
        <c:ser>
          <c:idx val="0"/>
          <c:order val="0"/>
          <c:tx>
            <c:strRef>
              <c:f>Sheet1!$B$1</c:f>
              <c:strCache>
                <c:ptCount val="1"/>
                <c:pt idx="0">
                  <c:v>1</c:v>
                </c:pt>
              </c:strCache>
            </c:strRef>
          </c:tx>
          <c:spPr>
            <a:solidFill>
              <a:schemeClr val="tx1">
                <a:lumMod val="95000"/>
                <a:lumOff val="5000"/>
              </a:schemeClr>
            </a:solidFill>
          </c:spPr>
          <c:invertIfNegative val="0"/>
          <c:dLbls>
            <c:txPr>
              <a:bodyPr/>
              <a:lstStyle/>
              <a:p>
                <a:pPr>
                  <a:defRPr sz="1100">
                    <a:solidFill>
                      <a:schemeClr val="bg1"/>
                    </a:solidFill>
                    <a:latin typeface="Arial"/>
                    <a:cs typeface="Arial"/>
                  </a:defRPr>
                </a:pPr>
                <a:endParaRPr lang="en-US"/>
              </a:p>
            </c:txPr>
            <c:showLegendKey val="0"/>
            <c:showVal val="1"/>
            <c:showCatName val="0"/>
            <c:showSerName val="0"/>
            <c:showPercent val="0"/>
            <c:showBubbleSize val="0"/>
            <c:showLeaderLines val="0"/>
          </c:dLbls>
          <c:cat>
            <c:strRef>
              <c:f>Sheet1!$A$2:$A$6</c:f>
              <c:strCache>
                <c:ptCount val="5"/>
                <c:pt idx="0">
                  <c:v>Increasing discussion of responsible and respectful boating (7.7)</c:v>
                </c:pt>
                <c:pt idx="1">
                  <c:v>Helping various stakeholders to work together (7.1)</c:v>
                </c:pt>
                <c:pt idx="2">
                  <c:v>Informing the lake cottage communities about SQL and its mission (6.9)</c:v>
                </c:pt>
                <c:pt idx="3">
                  <c:v>Conveying a message that resonates with my members constituency (6.7)</c:v>
                </c:pt>
                <c:pt idx="4">
                  <c:v>Meeting the needs of stakeholders (5.9)</c:v>
                </c:pt>
              </c:strCache>
            </c:strRef>
          </c:cat>
          <c:val>
            <c:numRef>
              <c:f>Sheet1!$B$2:$B$6</c:f>
              <c:numCache>
                <c:formatCode>0</c:formatCode>
                <c:ptCount val="5"/>
                <c:pt idx="1">
                  <c:v>6.9</c:v>
                </c:pt>
              </c:numCache>
            </c:numRef>
          </c:val>
        </c:ser>
        <c:ser>
          <c:idx val="1"/>
          <c:order val="1"/>
          <c:tx>
            <c:strRef>
              <c:f>Sheet1!$C$1</c:f>
              <c:strCache>
                <c:ptCount val="1"/>
                <c:pt idx="0">
                  <c:v>2</c:v>
                </c:pt>
              </c:strCache>
            </c:strRef>
          </c:tx>
          <c:spPr>
            <a:solidFill>
              <a:schemeClr val="bg1">
                <a:lumMod val="65000"/>
              </a:schemeClr>
            </a:solidFill>
          </c:spPr>
          <c:invertIfNegative val="0"/>
          <c:dLbls>
            <c:txPr>
              <a:bodyPr/>
              <a:lstStyle/>
              <a:p>
                <a:pPr>
                  <a:defRPr sz="1100">
                    <a:latin typeface="Arial"/>
                    <a:cs typeface="Arial"/>
                  </a:defRPr>
                </a:pPr>
                <a:endParaRPr lang="en-US"/>
              </a:p>
            </c:txPr>
            <c:showLegendKey val="0"/>
            <c:showVal val="1"/>
            <c:showCatName val="0"/>
            <c:showSerName val="0"/>
            <c:showPercent val="0"/>
            <c:showBubbleSize val="0"/>
            <c:showLeaderLines val="0"/>
          </c:dLbls>
          <c:cat>
            <c:strRef>
              <c:f>Sheet1!$A$2:$A$6</c:f>
              <c:strCache>
                <c:ptCount val="5"/>
                <c:pt idx="0">
                  <c:v>Increasing discussion of responsible and respectful boating (7.7)</c:v>
                </c:pt>
                <c:pt idx="1">
                  <c:v>Helping various stakeholders to work together (7.1)</c:v>
                </c:pt>
                <c:pt idx="2">
                  <c:v>Informing the lake cottage communities about SQL and its mission (6.9)</c:v>
                </c:pt>
                <c:pt idx="3">
                  <c:v>Conveying a message that resonates with my members constituency (6.7)</c:v>
                </c:pt>
                <c:pt idx="4">
                  <c:v>Meeting the needs of stakeholders (5.9)</c:v>
                </c:pt>
              </c:strCache>
            </c:strRef>
          </c:cat>
          <c:val>
            <c:numRef>
              <c:f>Sheet1!$C$2:$C$6</c:f>
              <c:numCache>
                <c:formatCode>0</c:formatCode>
                <c:ptCount val="5"/>
                <c:pt idx="0">
                  <c:v>3.4</c:v>
                </c:pt>
                <c:pt idx="1">
                  <c:v>3.4</c:v>
                </c:pt>
                <c:pt idx="2">
                  <c:v>6.5</c:v>
                </c:pt>
                <c:pt idx="3">
                  <c:v>14.3</c:v>
                </c:pt>
                <c:pt idx="4">
                  <c:v>14.8</c:v>
                </c:pt>
              </c:numCache>
            </c:numRef>
          </c:val>
        </c:ser>
        <c:ser>
          <c:idx val="2"/>
          <c:order val="2"/>
          <c:tx>
            <c:strRef>
              <c:f>Sheet1!$D$1</c:f>
              <c:strCache>
                <c:ptCount val="1"/>
                <c:pt idx="0">
                  <c:v>3</c:v>
                </c:pt>
              </c:strCache>
            </c:strRef>
          </c:tx>
          <c:spPr>
            <a:solidFill>
              <a:schemeClr val="bg1">
                <a:lumMod val="85000"/>
              </a:schemeClr>
            </a:solidFill>
          </c:spPr>
          <c:invertIfNegative val="0"/>
          <c:dLbls>
            <c:txPr>
              <a:bodyPr/>
              <a:lstStyle/>
              <a:p>
                <a:pPr>
                  <a:defRPr sz="1100">
                    <a:latin typeface="Arial"/>
                    <a:cs typeface="Arial"/>
                  </a:defRPr>
                </a:pPr>
                <a:endParaRPr lang="en-US"/>
              </a:p>
            </c:txPr>
            <c:showLegendKey val="0"/>
            <c:showVal val="1"/>
            <c:showCatName val="0"/>
            <c:showSerName val="0"/>
            <c:showPercent val="0"/>
            <c:showBubbleSize val="0"/>
            <c:showLeaderLines val="0"/>
          </c:dLbls>
          <c:cat>
            <c:strRef>
              <c:f>Sheet1!$A$2:$A$6</c:f>
              <c:strCache>
                <c:ptCount val="5"/>
                <c:pt idx="0">
                  <c:v>Increasing discussion of responsible and respectful boating (7.7)</c:v>
                </c:pt>
                <c:pt idx="1">
                  <c:v>Helping various stakeholders to work together (7.1)</c:v>
                </c:pt>
                <c:pt idx="2">
                  <c:v>Informing the lake cottage communities about SQL and its mission (6.9)</c:v>
                </c:pt>
                <c:pt idx="3">
                  <c:v>Conveying a message that resonates with my members constituency (6.7)</c:v>
                </c:pt>
                <c:pt idx="4">
                  <c:v>Meeting the needs of stakeholders (5.9)</c:v>
                </c:pt>
              </c:strCache>
            </c:strRef>
          </c:cat>
          <c:val>
            <c:numRef>
              <c:f>Sheet1!$D$2:$D$6</c:f>
              <c:numCache>
                <c:formatCode>0</c:formatCode>
                <c:ptCount val="5"/>
                <c:pt idx="0">
                  <c:v>13.8</c:v>
                </c:pt>
                <c:pt idx="1">
                  <c:v>20.7</c:v>
                </c:pt>
                <c:pt idx="2">
                  <c:v>32.3</c:v>
                </c:pt>
                <c:pt idx="3">
                  <c:v>25.0</c:v>
                </c:pt>
                <c:pt idx="4">
                  <c:v>37.0</c:v>
                </c:pt>
              </c:numCache>
            </c:numRef>
          </c:val>
        </c:ser>
        <c:ser>
          <c:idx val="3"/>
          <c:order val="3"/>
          <c:tx>
            <c:strRef>
              <c:f>Sheet1!$E$1</c:f>
              <c:strCache>
                <c:ptCount val="1"/>
                <c:pt idx="0">
                  <c:v>4</c:v>
                </c:pt>
              </c:strCache>
            </c:strRef>
          </c:tx>
          <c:spPr>
            <a:solidFill>
              <a:srgbClr val="00B0FF"/>
            </a:solidFill>
          </c:spPr>
          <c:invertIfNegative val="0"/>
          <c:dLbls>
            <c:txPr>
              <a:bodyPr/>
              <a:lstStyle/>
              <a:p>
                <a:pPr>
                  <a:defRPr sz="1100">
                    <a:solidFill>
                      <a:schemeClr val="bg1"/>
                    </a:solidFill>
                    <a:latin typeface="Arial"/>
                    <a:cs typeface="Arial"/>
                  </a:defRPr>
                </a:pPr>
                <a:endParaRPr lang="en-US"/>
              </a:p>
            </c:txPr>
            <c:showLegendKey val="0"/>
            <c:showVal val="1"/>
            <c:showCatName val="0"/>
            <c:showSerName val="0"/>
            <c:showPercent val="0"/>
            <c:showBubbleSize val="0"/>
            <c:showLeaderLines val="0"/>
          </c:dLbls>
          <c:cat>
            <c:strRef>
              <c:f>Sheet1!$A$2:$A$6</c:f>
              <c:strCache>
                <c:ptCount val="5"/>
                <c:pt idx="0">
                  <c:v>Increasing discussion of responsible and respectful boating (7.7)</c:v>
                </c:pt>
                <c:pt idx="1">
                  <c:v>Helping various stakeholders to work together (7.1)</c:v>
                </c:pt>
                <c:pt idx="2">
                  <c:v>Informing the lake cottage communities about SQL and its mission (6.9)</c:v>
                </c:pt>
                <c:pt idx="3">
                  <c:v>Conveying a message that resonates with my members constituency (6.7)</c:v>
                </c:pt>
                <c:pt idx="4">
                  <c:v>Meeting the needs of stakeholders (5.9)</c:v>
                </c:pt>
              </c:strCache>
            </c:strRef>
          </c:cat>
          <c:val>
            <c:numRef>
              <c:f>Sheet1!$E$2:$E$6</c:f>
              <c:numCache>
                <c:formatCode>0</c:formatCode>
                <c:ptCount val="5"/>
                <c:pt idx="0">
                  <c:v>55.2</c:v>
                </c:pt>
                <c:pt idx="1">
                  <c:v>37.9</c:v>
                </c:pt>
                <c:pt idx="2">
                  <c:v>41.9</c:v>
                </c:pt>
                <c:pt idx="3">
                  <c:v>39.3</c:v>
                </c:pt>
                <c:pt idx="4">
                  <c:v>44.4</c:v>
                </c:pt>
              </c:numCache>
            </c:numRef>
          </c:val>
        </c:ser>
        <c:ser>
          <c:idx val="4"/>
          <c:order val="4"/>
          <c:tx>
            <c:strRef>
              <c:f>Sheet1!$F$1</c:f>
              <c:strCache>
                <c:ptCount val="1"/>
                <c:pt idx="0">
                  <c:v>5</c:v>
                </c:pt>
              </c:strCache>
            </c:strRef>
          </c:tx>
          <c:spPr>
            <a:solidFill>
              <a:srgbClr val="0047A0"/>
            </a:solidFill>
          </c:spPr>
          <c:invertIfNegative val="0"/>
          <c:dLbls>
            <c:txPr>
              <a:bodyPr/>
              <a:lstStyle/>
              <a:p>
                <a:pPr>
                  <a:defRPr sz="1100">
                    <a:solidFill>
                      <a:schemeClr val="bg1"/>
                    </a:solidFill>
                    <a:latin typeface="Arial"/>
                    <a:cs typeface="Arial"/>
                  </a:defRPr>
                </a:pPr>
                <a:endParaRPr lang="en-US"/>
              </a:p>
            </c:txPr>
            <c:showLegendKey val="0"/>
            <c:showVal val="1"/>
            <c:showCatName val="0"/>
            <c:showSerName val="0"/>
            <c:showPercent val="0"/>
            <c:showBubbleSize val="0"/>
            <c:showLeaderLines val="0"/>
          </c:dLbls>
          <c:cat>
            <c:strRef>
              <c:f>Sheet1!$A$2:$A$6</c:f>
              <c:strCache>
                <c:ptCount val="5"/>
                <c:pt idx="0">
                  <c:v>Increasing discussion of responsible and respectful boating (7.7)</c:v>
                </c:pt>
                <c:pt idx="1">
                  <c:v>Helping various stakeholders to work together (7.1)</c:v>
                </c:pt>
                <c:pt idx="2">
                  <c:v>Informing the lake cottage communities about SQL and its mission (6.9)</c:v>
                </c:pt>
                <c:pt idx="3">
                  <c:v>Conveying a message that resonates with my members constituency (6.7)</c:v>
                </c:pt>
                <c:pt idx="4">
                  <c:v>Meeting the needs of stakeholders (5.9)</c:v>
                </c:pt>
              </c:strCache>
            </c:strRef>
          </c:cat>
          <c:val>
            <c:numRef>
              <c:f>Sheet1!$F$2:$F$6</c:f>
              <c:numCache>
                <c:formatCode>0</c:formatCode>
                <c:ptCount val="5"/>
                <c:pt idx="0">
                  <c:v>27.6</c:v>
                </c:pt>
                <c:pt idx="1">
                  <c:v>31.0</c:v>
                </c:pt>
                <c:pt idx="2">
                  <c:v>19.4</c:v>
                </c:pt>
                <c:pt idx="3">
                  <c:v>21.4</c:v>
                </c:pt>
                <c:pt idx="4">
                  <c:v>3.7</c:v>
                </c:pt>
              </c:numCache>
            </c:numRef>
          </c:val>
        </c:ser>
        <c:dLbls>
          <c:showLegendKey val="0"/>
          <c:showVal val="0"/>
          <c:showCatName val="0"/>
          <c:showSerName val="0"/>
          <c:showPercent val="0"/>
          <c:showBubbleSize val="0"/>
        </c:dLbls>
        <c:gapWidth val="30"/>
        <c:gapDepth val="0"/>
        <c:shape val="cylinder"/>
        <c:axId val="-2133386552"/>
        <c:axId val="-2133383512"/>
        <c:axId val="0"/>
      </c:bar3DChart>
      <c:catAx>
        <c:axId val="-2133386552"/>
        <c:scaling>
          <c:orientation val="maxMin"/>
        </c:scaling>
        <c:delete val="0"/>
        <c:axPos val="l"/>
        <c:majorTickMark val="out"/>
        <c:minorTickMark val="none"/>
        <c:tickLblPos val="nextTo"/>
        <c:txPr>
          <a:bodyPr/>
          <a:lstStyle/>
          <a:p>
            <a:pPr algn="r">
              <a:defRPr sz="1600">
                <a:latin typeface="Arial"/>
              </a:defRPr>
            </a:pPr>
            <a:endParaRPr lang="en-US"/>
          </a:p>
        </c:txPr>
        <c:crossAx val="-2133383512"/>
        <c:crosses val="autoZero"/>
        <c:auto val="1"/>
        <c:lblAlgn val="ctr"/>
        <c:lblOffset val="100"/>
        <c:noMultiLvlLbl val="0"/>
      </c:catAx>
      <c:valAx>
        <c:axId val="-2133383512"/>
        <c:scaling>
          <c:orientation val="minMax"/>
        </c:scaling>
        <c:delete val="1"/>
        <c:axPos val="t"/>
        <c:majorGridlines>
          <c:spPr>
            <a:ln>
              <a:noFill/>
            </a:ln>
          </c:spPr>
        </c:majorGridlines>
        <c:numFmt formatCode="0%" sourceLinked="1"/>
        <c:majorTickMark val="none"/>
        <c:minorTickMark val="none"/>
        <c:tickLblPos val="none"/>
        <c:crossAx val="-2133386552"/>
        <c:crosses val="autoZero"/>
        <c:crossBetween val="between"/>
        <c:majorUnit val="1.0"/>
      </c:valAx>
    </c:plotArea>
    <c:legend>
      <c:legendPos val="b"/>
      <c:layout>
        <c:manualLayout>
          <c:xMode val="edge"/>
          <c:yMode val="edge"/>
          <c:x val="0.463560486757337"/>
          <c:y val="0.823669490929258"/>
          <c:w val="0.522519525968344"/>
          <c:h val="0.0633271844273262"/>
        </c:manualLayout>
      </c:layout>
      <c:overlay val="0"/>
    </c:legend>
    <c:plotVisOnly val="1"/>
    <c:dispBlanksAs val="gap"/>
    <c:showDLblsOverMax val="0"/>
  </c:chart>
  <c:spPr>
    <a:ln>
      <a:noFill/>
    </a:ln>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0.47456</cdr:x>
      <cdr:y>0.8671</cdr:y>
    </cdr:from>
    <cdr:to>
      <cdr:x>0.64229</cdr:x>
      <cdr:y>1</cdr:y>
    </cdr:to>
    <cdr:sp macro="" textlink="">
      <cdr:nvSpPr>
        <cdr:cNvPr id="2" name="Text Box 1"/>
        <cdr:cNvSpPr txBox="1"/>
      </cdr:nvSpPr>
      <cdr:spPr>
        <a:xfrm xmlns:a="http://schemas.openxmlformats.org/drawingml/2006/main">
          <a:off x="2983321" y="2650068"/>
          <a:ext cx="1054435" cy="4061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a:latin typeface="Arial"/>
              <a:cs typeface="Arial"/>
            </a:rPr>
            <a:t>Strongly disagree</a:t>
          </a:r>
        </a:p>
      </cdr:txBody>
    </cdr:sp>
  </cdr:relSizeAnchor>
  <cdr:relSizeAnchor xmlns:cdr="http://schemas.openxmlformats.org/drawingml/2006/chartDrawing">
    <cdr:from>
      <cdr:x>0.42604</cdr:x>
      <cdr:y>0.71429</cdr:y>
    </cdr:from>
    <cdr:to>
      <cdr:x>0.59271</cdr:x>
      <cdr:y>1</cdr:y>
    </cdr:to>
    <cdr:sp macro="" textlink="">
      <cdr:nvSpPr>
        <cdr:cNvPr id="3" name="Text Box 2"/>
        <cdr:cNvSpPr txBox="1"/>
      </cdr:nvSpPr>
      <cdr:spPr>
        <a:xfrm xmlns:a="http://schemas.openxmlformats.org/drawingml/2006/main">
          <a:off x="2678300" y="1309015"/>
          <a:ext cx="1047771" cy="5235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0.84331</cdr:x>
      <cdr:y>0.85954</cdr:y>
    </cdr:from>
    <cdr:to>
      <cdr:x>0.96752</cdr:x>
      <cdr:y>0.98879</cdr:y>
    </cdr:to>
    <cdr:sp macro="" textlink="">
      <cdr:nvSpPr>
        <cdr:cNvPr id="4" name="Text Box 3"/>
        <cdr:cNvSpPr txBox="1"/>
      </cdr:nvSpPr>
      <cdr:spPr>
        <a:xfrm xmlns:a="http://schemas.openxmlformats.org/drawingml/2006/main">
          <a:off x="5301468" y="2626968"/>
          <a:ext cx="780846" cy="395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a:latin typeface="Arial"/>
              <a:cs typeface="Arial"/>
            </a:rPr>
            <a:t>Strongly agree</a:t>
          </a:r>
        </a:p>
      </cdr:txBody>
    </cdr:sp>
  </cdr:relSizeAnchor>
  <cdr:relSizeAnchor xmlns:cdr="http://schemas.openxmlformats.org/drawingml/2006/chartDrawing">
    <cdr:from>
      <cdr:x>0.08754</cdr:x>
      <cdr:y>0.00765</cdr:y>
    </cdr:from>
    <cdr:to>
      <cdr:x>0.52795</cdr:x>
      <cdr:y>0.16574</cdr:y>
    </cdr:to>
    <cdr:sp macro="" textlink="">
      <cdr:nvSpPr>
        <cdr:cNvPr id="5" name="Text Box 4"/>
        <cdr:cNvSpPr txBox="1"/>
      </cdr:nvSpPr>
      <cdr:spPr>
        <a:xfrm xmlns:a="http://schemas.openxmlformats.org/drawingml/2006/main">
          <a:off x="550321" y="21632"/>
          <a:ext cx="2768612" cy="447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1" dirty="0">
              <a:solidFill>
                <a:srgbClr val="0046A0"/>
              </a:solidFill>
              <a:latin typeface="Arial"/>
              <a:cs typeface="Arial"/>
            </a:rPr>
            <a:t>Statement </a:t>
          </a:r>
          <a:r>
            <a:rPr lang="en-US" sz="1050" b="1" baseline="0" dirty="0">
              <a:solidFill>
                <a:srgbClr val="0046A0"/>
              </a:solidFill>
              <a:latin typeface="Arial"/>
              <a:cs typeface="Arial"/>
            </a:rPr>
            <a:t>(average agreement, 0 - 10)</a:t>
          </a:r>
          <a:endParaRPr lang="en-US" sz="1100" b="1" dirty="0">
            <a:solidFill>
              <a:srgbClr val="0046A0"/>
            </a:solidFill>
            <a:latin typeface="Arial"/>
            <a:cs typeface="Arial"/>
          </a:endParaRPr>
        </a:p>
      </cdr:txBody>
    </cdr:sp>
  </cdr:relSizeAnchor>
  <cdr:relSizeAnchor xmlns:cdr="http://schemas.openxmlformats.org/drawingml/2006/chartDrawing">
    <cdr:from>
      <cdr:x>0.54734</cdr:x>
      <cdr:y>0.0017</cdr:y>
    </cdr:from>
    <cdr:to>
      <cdr:x>0.94923</cdr:x>
      <cdr:y>0.20743</cdr:y>
    </cdr:to>
    <cdr:sp macro="" textlink="">
      <cdr:nvSpPr>
        <cdr:cNvPr id="6" name="Text Box 5"/>
        <cdr:cNvSpPr txBox="1"/>
      </cdr:nvSpPr>
      <cdr:spPr>
        <a:xfrm xmlns:a="http://schemas.openxmlformats.org/drawingml/2006/main">
          <a:off x="3440848" y="3115"/>
          <a:ext cx="2526481" cy="3770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1">
              <a:solidFill>
                <a:srgbClr val="0046A0"/>
              </a:solidFill>
              <a:latin typeface="Arial"/>
              <a:cs typeface="Arial"/>
            </a:rPr>
            <a:t>Percent of</a:t>
          </a:r>
          <a:r>
            <a:rPr lang="en-US" sz="1100" b="1" baseline="0">
              <a:solidFill>
                <a:srgbClr val="0046A0"/>
              </a:solidFill>
              <a:latin typeface="Arial"/>
              <a:cs typeface="Arial"/>
            </a:rPr>
            <a:t> respondents</a:t>
          </a:r>
          <a:endParaRPr lang="en-US" sz="1100" b="1">
            <a:solidFill>
              <a:srgbClr val="0046A0"/>
            </a:solidFill>
            <a:latin typeface="Arial"/>
            <a:cs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891588-0DD2-B34A-8247-185AA857F05E}" type="datetimeFigureOut">
              <a:rPr lang="en-US" smtClean="0"/>
              <a:pPr/>
              <a:t>16-04-11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76F0F5-3F98-2E45-B346-0BBEC648AA87}" type="slidenum">
              <a:rPr lang="en-US" smtClean="0"/>
              <a:pPr/>
              <a:t>‹#›</a:t>
            </a:fld>
            <a:endParaRPr lang="en-US"/>
          </a:p>
        </p:txBody>
      </p:sp>
    </p:spTree>
    <p:extLst>
      <p:ext uri="{BB962C8B-B14F-4D97-AF65-F5344CB8AC3E}">
        <p14:creationId xmlns:p14="http://schemas.microsoft.com/office/powerpoint/2010/main" val="380846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7F4A55-6FB8-DE4A-B9FF-7513BC6DF943}" type="datetimeFigureOut">
              <a:rPr lang="en-US" smtClean="0"/>
              <a:pPr/>
              <a:t>16-04-11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937BE2-C332-4948-8798-036956DD5D91}" type="slidenum">
              <a:rPr lang="en-US" smtClean="0"/>
              <a:pPr/>
              <a:t>‹#›</a:t>
            </a:fld>
            <a:endParaRPr lang="en-US"/>
          </a:p>
        </p:txBody>
      </p:sp>
    </p:spTree>
    <p:extLst>
      <p:ext uri="{BB962C8B-B14F-4D97-AF65-F5344CB8AC3E}">
        <p14:creationId xmlns:p14="http://schemas.microsoft.com/office/powerpoint/2010/main" val="3110085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group was formed by concerned members of the lake community in 2011. We are people who love the lakes and life on and near water.</a:t>
            </a:r>
          </a:p>
          <a:p>
            <a:endParaRPr lang="en-US" dirty="0" smtClean="0"/>
          </a:p>
          <a:p>
            <a:r>
              <a:rPr lang="en-US" dirty="0" smtClean="0"/>
              <a:t>Most of our lakes are mixed use, but there is</a:t>
            </a:r>
            <a:r>
              <a:rPr lang="en-US" baseline="0" dirty="0" smtClean="0"/>
              <a:t> more and more activity on the lakes and according to the OPP more accidents and more complaints</a:t>
            </a:r>
          </a:p>
          <a:p>
            <a:endParaRPr lang="en-US" baseline="0" dirty="0" smtClean="0"/>
          </a:p>
          <a:p>
            <a:r>
              <a:rPr lang="en-US" baseline="0" dirty="0" smtClean="0"/>
              <a:t>It just makes sense: we are adding more, different, bigger and faster craft into a finite space and therefore there are more conflicts and issues</a:t>
            </a:r>
          </a:p>
          <a:p>
            <a:endParaRPr lang="en-US" baseline="0" dirty="0" smtClean="0"/>
          </a:p>
          <a:p>
            <a:r>
              <a:rPr lang="en-US" baseline="0" dirty="0" smtClean="0"/>
              <a:t>We value the lake community so we decided to try to help. We aren’t the first and we won’t be the last. But we have momentum and support and we think our movement will make a difference. </a:t>
            </a:r>
            <a:endParaRPr lang="en-US" dirty="0"/>
          </a:p>
        </p:txBody>
      </p:sp>
      <p:sp>
        <p:nvSpPr>
          <p:cNvPr id="4" name="Slide Number Placeholder 3"/>
          <p:cNvSpPr>
            <a:spLocks noGrp="1"/>
          </p:cNvSpPr>
          <p:nvPr>
            <p:ph type="sldNum" sz="quarter" idx="10"/>
          </p:nvPr>
        </p:nvSpPr>
        <p:spPr/>
        <p:txBody>
          <a:bodyPr/>
          <a:lstStyle/>
          <a:p>
            <a:fld id="{EE937BE2-C332-4948-8798-036956DD5D91}" type="slidenum">
              <a:rPr lang="en-US" smtClean="0"/>
              <a:pPr/>
              <a:t>1</a:t>
            </a:fld>
            <a:endParaRPr lang="en-US"/>
          </a:p>
        </p:txBody>
      </p:sp>
    </p:spTree>
    <p:extLst>
      <p:ext uri="{BB962C8B-B14F-4D97-AF65-F5344CB8AC3E}">
        <p14:creationId xmlns:p14="http://schemas.microsoft.com/office/powerpoint/2010/main" val="2877855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Who we are:</a:t>
            </a:r>
          </a:p>
          <a:p>
            <a:pPr lvl="1"/>
            <a:r>
              <a:rPr lang="en-US" sz="1200" dirty="0" smtClean="0"/>
              <a:t>A group of cottagers and residents who were concerned about increased speed, noise and inconsiderate behaviour of a growing number of boaters. We came together in autumn 2011.</a:t>
            </a:r>
          </a:p>
          <a:p>
            <a:pPr lvl="1"/>
            <a:r>
              <a:rPr lang="en-US" sz="1200" dirty="0" smtClean="0"/>
              <a:t>Many volunteer driven lake association meetings had raised the same issues; law enforcement officers confirmed our concerns were on the increase; environmental damage was also escalating broadly.</a:t>
            </a:r>
          </a:p>
          <a:p>
            <a:pPr lvl="1"/>
            <a:r>
              <a:rPr lang="en-US" sz="1200" dirty="0" smtClean="0"/>
              <a:t>By April 2012 we assembled our first stakeholder consultation meeting and were overwhelmed by the 50+ attendance including associations, law enforcement, elected officials and regional grassroots organizations.</a:t>
            </a:r>
          </a:p>
          <a:p>
            <a:pPr lvl="1"/>
            <a:r>
              <a:rPr lang="en-US" sz="1200" dirty="0" smtClean="0"/>
              <a:t>In April 2103 we welcomed 83 participants at the 2</a:t>
            </a:r>
            <a:r>
              <a:rPr lang="en-US" sz="1200" baseline="30000" dirty="0" smtClean="0"/>
              <a:t>nd</a:t>
            </a:r>
            <a:r>
              <a:rPr lang="en-US" sz="1200" dirty="0" smtClean="0"/>
              <a:t> stakeholder meeting including  Jonathan Doan and Tania </a:t>
            </a:r>
            <a:r>
              <a:rPr lang="en-US" sz="1200" dirty="0" err="1" smtClean="0"/>
              <a:t>Havelka</a:t>
            </a:r>
            <a:r>
              <a:rPr lang="en-US" sz="1200" dirty="0" smtClean="0"/>
              <a:t> from Transport Canada Ontario Region</a:t>
            </a:r>
          </a:p>
          <a:p>
            <a:pPr lvl="1"/>
            <a:r>
              <a:rPr lang="en-US" sz="1200" dirty="0" smtClean="0"/>
              <a:t>Our volunteers include communication professionals, designers, research professionals, social media experts, lawyers, professional accountants and individuals with extensive experience in marine safety and watercraft manufacturing – all providing their expertise on a pro bono basis because – WE CARE</a:t>
            </a:r>
          </a:p>
          <a:p>
            <a:pPr lvl="1"/>
            <a:endParaRPr lang="en-US" sz="1200" dirty="0" smtClean="0"/>
          </a:p>
          <a:p>
            <a:pPr marL="0" lvl="0" indent="0">
              <a:buNone/>
            </a:pPr>
            <a:r>
              <a:rPr lang="en-CA" sz="2000" dirty="0" smtClean="0"/>
              <a:t>1. Safe, quiet boating makes our lake community enjoyable for all.</a:t>
            </a:r>
          </a:p>
          <a:p>
            <a:pPr marL="514350" lvl="0" indent="-514350">
              <a:buNone/>
            </a:pPr>
            <a:endParaRPr lang="en-CA" sz="2000" dirty="0" smtClean="0"/>
          </a:p>
          <a:p>
            <a:pPr lvl="0">
              <a:buNone/>
            </a:pPr>
            <a:r>
              <a:rPr lang="en-CA" sz="2000" dirty="0" smtClean="0"/>
              <a:t>2. The lakes are a shared space; showing respect for diverse activities on the water and the people on the shore is part of our Muskoka culture.</a:t>
            </a:r>
          </a:p>
          <a:p>
            <a:pPr lvl="0">
              <a:buNone/>
            </a:pPr>
            <a:endParaRPr lang="en-CA" sz="2000" dirty="0" smtClean="0"/>
          </a:p>
          <a:p>
            <a:pPr lvl="0">
              <a:buNone/>
            </a:pPr>
            <a:r>
              <a:rPr lang="en-CA" sz="2000" dirty="0" smtClean="0"/>
              <a:t>3. We can all do something about the disrespectful boating, excessive speed, noise and wakes that degrade the lake environment we treasure. </a:t>
            </a:r>
          </a:p>
          <a:p>
            <a:endParaRPr lang="en-US" dirty="0"/>
          </a:p>
        </p:txBody>
      </p:sp>
      <p:sp>
        <p:nvSpPr>
          <p:cNvPr id="4" name="Slide Number Placeholder 3"/>
          <p:cNvSpPr>
            <a:spLocks noGrp="1"/>
          </p:cNvSpPr>
          <p:nvPr>
            <p:ph type="sldNum" sz="quarter" idx="10"/>
          </p:nvPr>
        </p:nvSpPr>
        <p:spPr/>
        <p:txBody>
          <a:bodyPr/>
          <a:lstStyle/>
          <a:p>
            <a:fld id="{EE937BE2-C332-4948-8798-036956DD5D91}" type="slidenum">
              <a:rPr lang="en-US" smtClean="0"/>
              <a:pPr/>
              <a:t>3</a:t>
            </a:fld>
            <a:endParaRPr lang="en-US"/>
          </a:p>
        </p:txBody>
      </p:sp>
    </p:spTree>
    <p:extLst>
      <p:ext uri="{BB962C8B-B14F-4D97-AF65-F5344CB8AC3E}">
        <p14:creationId xmlns:p14="http://schemas.microsoft.com/office/powerpoint/2010/main" val="97103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Arial"/>
              <a:buNone/>
            </a:pPr>
            <a:r>
              <a:rPr lang="en-CA" sz="1200" kern="1200" dirty="0" smtClean="0">
                <a:solidFill>
                  <a:schemeClr val="tx1"/>
                </a:solidFill>
                <a:effectLst/>
                <a:latin typeface="+mn-lt"/>
                <a:ea typeface="+mn-ea"/>
                <a:cs typeface="+mn-cs"/>
              </a:rPr>
              <a:t>We took the results</a:t>
            </a:r>
            <a:r>
              <a:rPr lang="en-CA" sz="1200" kern="1200" baseline="0" dirty="0" smtClean="0">
                <a:solidFill>
                  <a:schemeClr val="tx1"/>
                </a:solidFill>
                <a:effectLst/>
                <a:latin typeface="+mn-lt"/>
                <a:ea typeface="+mn-ea"/>
                <a:cs typeface="+mn-cs"/>
              </a:rPr>
              <a:t> of the survey and distilled them to these 4 core concerns.  </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effectLst/>
                <a:latin typeface="+mn-lt"/>
                <a:ea typeface="+mn-ea"/>
                <a:cs typeface="+mn-cs"/>
              </a:rPr>
              <a:t>The overwhelming solution that was identified is more and better education and communications.-  </a:t>
            </a:r>
            <a:r>
              <a:rPr lang="en-US" sz="1200" dirty="0" smtClean="0"/>
              <a:t>Call for more education and communication by over 60%</a:t>
            </a:r>
          </a:p>
          <a:p>
            <a:r>
              <a:rPr lang="en-CA" sz="1200" kern="1200" baseline="0" dirty="0" smtClean="0">
                <a:solidFill>
                  <a:schemeClr val="tx1"/>
                </a:solidFill>
                <a:effectLst/>
                <a:latin typeface="+mn-lt"/>
                <a:ea typeface="+mn-ea"/>
                <a:cs typeface="+mn-cs"/>
              </a:rPr>
              <a:t> And  </a:t>
            </a:r>
            <a:r>
              <a:rPr lang="en-US" sz="1200" dirty="0" smtClean="0"/>
              <a:t>Over 60% of respondents would support “more regulation that limits on the amount of noise that boats can make”</a:t>
            </a:r>
          </a:p>
          <a:p>
            <a:endParaRPr lang="en-US" sz="1200" kern="1200" dirty="0" smtClean="0">
              <a:solidFill>
                <a:schemeClr val="tx1"/>
              </a:solidFill>
              <a:effectLst/>
              <a:latin typeface="+mn-lt"/>
              <a:ea typeface="+mn-ea"/>
              <a:cs typeface="+mn-cs"/>
            </a:endParaRPr>
          </a:p>
          <a:p>
            <a:r>
              <a:rPr lang="en-US" sz="1200" b="1" dirty="0" smtClean="0"/>
              <a:t>Call for more education and communication by over 60% of respondents </a:t>
            </a:r>
          </a:p>
          <a:p>
            <a:r>
              <a:rPr lang="en-US" sz="1200" b="1" dirty="0" smtClean="0"/>
              <a:t>Do not add regulations on top of regulations (with one exception); enforce existing laws on reckless boaters, alcohol use, above water exhausts </a:t>
            </a:r>
          </a:p>
          <a:p>
            <a:r>
              <a:rPr lang="en-US" sz="1200" b="1" dirty="0" smtClean="0"/>
              <a:t>Over 60% of respondents would support “more regulations that limit the amount of noise that boats can make </a:t>
            </a:r>
          </a:p>
          <a:p>
            <a:endParaRPr lang="en-US" sz="1200" b="1" dirty="0" smtClean="0"/>
          </a:p>
          <a:p>
            <a:pPr>
              <a:buNone/>
            </a:pPr>
            <a:r>
              <a:rPr lang="en-US" sz="1200" dirty="0" smtClean="0"/>
              <a:t>What are the issues?</a:t>
            </a:r>
          </a:p>
          <a:p>
            <a:r>
              <a:rPr lang="en-US" sz="1200" dirty="0" smtClean="0"/>
              <a:t>Boats going too fast too close to shore (particularly PWC’s)</a:t>
            </a:r>
          </a:p>
          <a:p>
            <a:r>
              <a:rPr lang="en-US" sz="1200" dirty="0" smtClean="0"/>
              <a:t>Loud boat engines</a:t>
            </a:r>
          </a:p>
          <a:p>
            <a:r>
              <a:rPr lang="en-US" sz="1200" dirty="0" smtClean="0"/>
              <a:t>Large wakes (from wake board boats but also poor, inconsiderate wake management by many)</a:t>
            </a:r>
          </a:p>
          <a:p>
            <a:r>
              <a:rPr lang="en-US" sz="1200" dirty="0" smtClean="0"/>
              <a:t>Dissatisfaction with the current PCOC – has it become an invincible “superman cape”</a:t>
            </a:r>
          </a:p>
          <a:p>
            <a:r>
              <a:rPr lang="en-US" sz="1200" dirty="0" smtClean="0"/>
              <a:t>Inconsiderate boating</a:t>
            </a:r>
          </a:p>
          <a:p>
            <a:r>
              <a:rPr lang="en-US" sz="1200" dirty="0" smtClean="0"/>
              <a:t>Failure to follow the rules</a:t>
            </a:r>
          </a:p>
          <a:p>
            <a:r>
              <a:rPr lang="en-US" sz="1200" dirty="0" smtClean="0"/>
              <a:t>Swimmers in open water</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Distribution: strong majority in the “we can work this out” middle, with fewer - but very passionate – other points of view</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937BE2-C332-4948-8798-036956DD5D91}" type="slidenum">
              <a:rPr lang="en-US" smtClean="0"/>
              <a:pPr/>
              <a:t>7</a:t>
            </a:fld>
            <a:endParaRPr lang="en-US"/>
          </a:p>
        </p:txBody>
      </p:sp>
    </p:spTree>
    <p:extLst>
      <p:ext uri="{BB962C8B-B14F-4D97-AF65-F5344CB8AC3E}">
        <p14:creationId xmlns:p14="http://schemas.microsoft.com/office/powerpoint/2010/main" val="3338092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37BE2-C332-4948-8798-036956DD5D91}" type="slidenum">
              <a:rPr lang="en-US" smtClean="0"/>
              <a:pPr/>
              <a:t>8</a:t>
            </a:fld>
            <a:endParaRPr lang="en-US"/>
          </a:p>
        </p:txBody>
      </p:sp>
    </p:spTree>
    <p:extLst>
      <p:ext uri="{BB962C8B-B14F-4D97-AF65-F5344CB8AC3E}">
        <p14:creationId xmlns:p14="http://schemas.microsoft.com/office/powerpoint/2010/main" val="234177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6">
              <a:defRPr/>
            </a:pPr>
            <a:r>
              <a:rPr lang="en-CA" dirty="0" smtClean="0"/>
              <a:t>Marinas also received a supply of Boaters Codes cards to distribute to customers at the gas dock or, if desired, to services or new boats.   Right of Way stickers were mailed or given to each marina as well.</a:t>
            </a:r>
          </a:p>
          <a:p>
            <a:endParaRPr lang="en-US" dirty="0"/>
          </a:p>
        </p:txBody>
      </p:sp>
      <p:sp>
        <p:nvSpPr>
          <p:cNvPr id="4" name="Slide Number Placeholder 3"/>
          <p:cNvSpPr>
            <a:spLocks noGrp="1"/>
          </p:cNvSpPr>
          <p:nvPr>
            <p:ph type="sldNum" sz="quarter" idx="10"/>
          </p:nvPr>
        </p:nvSpPr>
        <p:spPr/>
        <p:txBody>
          <a:bodyPr/>
          <a:lstStyle/>
          <a:p>
            <a:fld id="{EE937BE2-C332-4948-8798-036956DD5D91}" type="slidenum">
              <a:rPr lang="en-US" smtClean="0"/>
              <a:pPr/>
              <a:t>9</a:t>
            </a:fld>
            <a:endParaRPr lang="en-US" dirty="0"/>
          </a:p>
        </p:txBody>
      </p:sp>
    </p:spTree>
    <p:extLst>
      <p:ext uri="{BB962C8B-B14F-4D97-AF65-F5344CB8AC3E}">
        <p14:creationId xmlns:p14="http://schemas.microsoft.com/office/powerpoint/2010/main" val="122142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Dear Colleagues,</a:t>
            </a:r>
          </a:p>
          <a:p>
            <a:r>
              <a:rPr lang="en-US" sz="1200" kern="1200" dirty="0" smtClean="0">
                <a:solidFill>
                  <a:schemeClr val="tx1"/>
                </a:solidFill>
                <a:latin typeface="+mn-lt"/>
                <a:ea typeface="+mn-ea"/>
                <a:cs typeface="+mn-cs"/>
              </a:rPr>
              <a:t>It is a great </a:t>
            </a:r>
            <a:r>
              <a:rPr lang="en-US" sz="1200" kern="1200" dirty="0" err="1" smtClean="0">
                <a:solidFill>
                  <a:schemeClr val="tx1"/>
                </a:solidFill>
                <a:latin typeface="+mn-lt"/>
                <a:ea typeface="+mn-ea"/>
                <a:cs typeface="+mn-cs"/>
              </a:rPr>
              <a:t>honour</a:t>
            </a:r>
            <a:r>
              <a:rPr lang="en-US" sz="1200" kern="1200" dirty="0" smtClean="0">
                <a:solidFill>
                  <a:schemeClr val="tx1"/>
                </a:solidFill>
                <a:latin typeface="+mn-lt"/>
                <a:ea typeface="+mn-ea"/>
                <a:cs typeface="+mn-cs"/>
              </a:rPr>
              <a:t> again to be invited to participate in this important meeting today, unfortunately, due to some previously scheduled travel, I am not able to attend in person. I am in Singapore speaking about effective government relations to an Asian Boating Forum.</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NMMA Canada continues to liaise with Safe Quiet Lakes so that together we can manage issues affecting boaters and non-boaters.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On May 3</a:t>
            </a:r>
            <a:r>
              <a:rPr lang="en-US" sz="1200" kern="1200" baseline="30000" dirty="0" smtClean="0">
                <a:solidFill>
                  <a:schemeClr val="tx1"/>
                </a:solidFill>
                <a:latin typeface="+mn-lt"/>
                <a:ea typeface="+mn-ea"/>
                <a:cs typeface="+mn-cs"/>
              </a:rPr>
              <a:t>rd</a:t>
            </a:r>
            <a:r>
              <a:rPr lang="en-US" sz="1200" kern="1200" baseline="0" dirty="0" smtClean="0">
                <a:solidFill>
                  <a:schemeClr val="tx1"/>
                </a:solidFill>
                <a:latin typeface="+mn-lt"/>
                <a:ea typeface="+mn-ea"/>
                <a:cs typeface="+mn-cs"/>
              </a:rPr>
              <a:t>, NMMA will be hosting a one day Recreational Boating strategic planning session where we will bring representatives from all aspects of the industry to discuss key issues like safety, boating participation, growing the industry, environmental impacts and many other issues important to us all. We have invited Safe Quiet Lakes to attend this important milestone event. Other organizations present include: marine trades associations from across Canada, Canadian Safe Boating Council, the CPS, manufacturers, Paddle Canada, Sail Canada, the law enforcement community to name a few.</a:t>
            </a:r>
          </a:p>
          <a:p>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We look forward to an active day which will help to identify our priorities and challenges as an industry.</a:t>
            </a:r>
          </a:p>
          <a:p>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I wish you a productive meeting today and I look forward to continuing to work with all of you.</a:t>
            </a:r>
          </a:p>
          <a:p>
            <a:r>
              <a:rPr lang="en-US" sz="1200"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E937BE2-C332-4948-8798-036956DD5D91}" type="slidenum">
              <a:rPr lang="en-US" smtClean="0"/>
              <a:pPr/>
              <a:t>12</a:t>
            </a:fld>
            <a:endParaRPr lang="en-US"/>
          </a:p>
        </p:txBody>
      </p:sp>
    </p:spTree>
    <p:extLst>
      <p:ext uri="{BB962C8B-B14F-4D97-AF65-F5344CB8AC3E}">
        <p14:creationId xmlns:p14="http://schemas.microsoft.com/office/powerpoint/2010/main" val="171707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smtClean="0"/>
          </a:p>
          <a:p>
            <a:endParaRPr lang="en-US" sz="1200" dirty="0" smtClean="0"/>
          </a:p>
          <a:p>
            <a:endParaRPr lang="en-US" sz="1200" b="1" dirty="0" smtClean="0"/>
          </a:p>
          <a:p>
            <a:endParaRPr lang="en-US" dirty="0"/>
          </a:p>
        </p:txBody>
      </p:sp>
      <p:sp>
        <p:nvSpPr>
          <p:cNvPr id="4" name="Slide Number Placeholder 3"/>
          <p:cNvSpPr>
            <a:spLocks noGrp="1"/>
          </p:cNvSpPr>
          <p:nvPr>
            <p:ph type="sldNum" sz="quarter" idx="10"/>
          </p:nvPr>
        </p:nvSpPr>
        <p:spPr/>
        <p:txBody>
          <a:bodyPr/>
          <a:lstStyle/>
          <a:p>
            <a:fld id="{EE937BE2-C332-4948-8798-036956DD5D91}" type="slidenum">
              <a:rPr lang="en-US" smtClean="0"/>
              <a:pPr/>
              <a:t>20</a:t>
            </a:fld>
            <a:endParaRPr lang="en-US"/>
          </a:p>
        </p:txBody>
      </p:sp>
    </p:spTree>
    <p:extLst>
      <p:ext uri="{BB962C8B-B14F-4D97-AF65-F5344CB8AC3E}">
        <p14:creationId xmlns:p14="http://schemas.microsoft.com/office/powerpoint/2010/main" val="253752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
        <p:nvSpPr>
          <p:cNvPr id="4" name="Date Placeholder 3"/>
          <p:cNvSpPr>
            <a:spLocks noGrp="1"/>
          </p:cNvSpPr>
          <p:nvPr>
            <p:ph type="dt" sz="half" idx="10"/>
          </p:nvPr>
        </p:nvSpPr>
        <p:spPr/>
        <p:txBody>
          <a:bodyPr/>
          <a:lstStyle/>
          <a:p>
            <a:fld id="{810F0636-7C99-4570-AF7A-57B33321602F}" type="datetimeFigureOut">
              <a:rPr lang="en-CA" smtClean="0"/>
              <a:pPr/>
              <a:t>16-04-11</a:t>
            </a:fld>
            <a:endParaRPr lang="en-CA"/>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F7A0171A-75EE-46CB-BDB0-116EEFDE0F25}"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10F0636-7C99-4570-AF7A-57B33321602F}" type="datetimeFigureOut">
              <a:rPr lang="en-CA" smtClean="0"/>
              <a:pPr/>
              <a:t>16-04-11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10F0636-7C99-4570-AF7A-57B33321602F}" type="datetimeFigureOut">
              <a:rPr lang="en-CA" smtClean="0"/>
              <a:pPr/>
              <a:t>16-04-11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10F0636-7C99-4570-AF7A-57B33321602F}" type="datetimeFigureOut">
              <a:rPr lang="en-CA" smtClean="0"/>
              <a:pPr/>
              <a:t>16-04-11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0F0636-7C99-4570-AF7A-57B33321602F}" type="datetimeFigureOut">
              <a:rPr lang="en-CA" smtClean="0"/>
              <a:pPr/>
              <a:t>16-04-11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810F0636-7C99-4570-AF7A-57B33321602F}" type="datetimeFigureOut">
              <a:rPr lang="en-CA" smtClean="0"/>
              <a:pPr/>
              <a:t>16-04-11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810F0636-7C99-4570-AF7A-57B33321602F}" type="datetimeFigureOut">
              <a:rPr lang="en-CA" smtClean="0"/>
              <a:pPr/>
              <a:t>16-04-11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810F0636-7C99-4570-AF7A-57B33321602F}" type="datetimeFigureOut">
              <a:rPr lang="en-CA" smtClean="0"/>
              <a:pPr/>
              <a:t>16-04-11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F0636-7C99-4570-AF7A-57B33321602F}" type="datetimeFigureOut">
              <a:rPr lang="en-CA" smtClean="0"/>
              <a:pPr/>
              <a:t>16-04-11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0F0636-7C99-4570-AF7A-57B33321602F}" type="datetimeFigureOut">
              <a:rPr lang="en-CA" smtClean="0"/>
              <a:pPr/>
              <a:t>16-04-11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0F0636-7C99-4570-AF7A-57B33321602F}" type="datetimeFigureOut">
              <a:rPr lang="en-CA" smtClean="0"/>
              <a:pPr/>
              <a:t>16-04-11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7A0171A-75EE-46CB-BDB0-116EEFDE0F25}"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F0636-7C99-4570-AF7A-57B33321602F}" type="datetimeFigureOut">
              <a:rPr lang="en-CA" smtClean="0"/>
              <a:pPr/>
              <a:t>16-04-11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0171A-75EE-46CB-BDB0-116EEFDE0F25}" type="slidenum">
              <a:rPr lang="en-CA" smtClean="0"/>
              <a:pPr/>
              <a:t>‹#›</a:t>
            </a:fld>
            <a:endParaRPr lang="en-CA"/>
          </a:p>
        </p:txBody>
      </p:sp>
      <p:graphicFrame>
        <p:nvGraphicFramePr>
          <p:cNvPr id="15361" name="Object 1"/>
          <p:cNvGraphicFramePr>
            <a:graphicFrameLocks noChangeAspect="1"/>
          </p:cNvGraphicFramePr>
          <p:nvPr/>
        </p:nvGraphicFramePr>
        <p:xfrm>
          <a:off x="7867022" y="5589240"/>
          <a:ext cx="888709" cy="1152128"/>
        </p:xfrm>
        <a:graphic>
          <a:graphicData uri="http://schemas.openxmlformats.org/presentationml/2006/ole">
            <mc:AlternateContent xmlns:mc="http://schemas.openxmlformats.org/markup-compatibility/2006">
              <mc:Choice xmlns:v="urn:schemas-microsoft-com:vml" Requires="v">
                <p:oleObj spid="_x0000_s15632" name="Acrobat Document" r:id="rId14" imgW="7779960" imgH="10050480" progId="AcroExch.Document.7">
                  <p:embed/>
                </p:oleObj>
              </mc:Choice>
              <mc:Fallback>
                <p:oleObj name="Acrobat Document" r:id="rId14" imgW="7779960" imgH="10050480" progId="AcroExch.Document.7">
                  <p:embed/>
                  <p:pic>
                    <p:nvPicPr>
                      <p:cNvPr id="0" name="Picture 2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67022" y="5589240"/>
                        <a:ext cx="888709" cy="1152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1.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3.bin"/><Relationship Id="rId5" Type="http://schemas.openxmlformats.org/officeDocument/2006/relationships/image" Target="../media/image1.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668344" y="5517232"/>
            <a:ext cx="1224136" cy="1080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050" name="Object 2"/>
          <p:cNvGraphicFramePr>
            <a:graphicFrameLocks noChangeAspect="1"/>
          </p:cNvGraphicFramePr>
          <p:nvPr>
            <p:extLst>
              <p:ext uri="{D42A27DB-BD31-4B8C-83A1-F6EECF244321}">
                <p14:modId xmlns:p14="http://schemas.microsoft.com/office/powerpoint/2010/main" val="3256784289"/>
              </p:ext>
            </p:extLst>
          </p:nvPr>
        </p:nvGraphicFramePr>
        <p:xfrm>
          <a:off x="3419872" y="3645024"/>
          <a:ext cx="2379864" cy="3083224"/>
        </p:xfrm>
        <a:graphic>
          <a:graphicData uri="http://schemas.openxmlformats.org/presentationml/2006/ole">
            <mc:AlternateContent xmlns:mc="http://schemas.openxmlformats.org/markup-compatibility/2006">
              <mc:Choice xmlns:v="urn:schemas-microsoft-com:vml" Requires="v">
                <p:oleObj spid="_x0000_s2354" name="Acrobat Document" r:id="rId4" imgW="7779960" imgH="10050480" progId="AcroExch.Document.7">
                  <p:embed/>
                </p:oleObj>
              </mc:Choice>
              <mc:Fallback>
                <p:oleObj name="Acrobat Document" r:id="rId4" imgW="7779960" imgH="10050480" progId="AcroExch.Document.7">
                  <p:embed/>
                  <p:pic>
                    <p:nvPicPr>
                      <p:cNvPr id="0" name="Picture 2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3645024"/>
                        <a:ext cx="2379864" cy="3083224"/>
                      </a:xfrm>
                      <a:prstGeom prst="rect">
                        <a:avLst/>
                      </a:prstGeom>
                      <a:noFill/>
                      <a:extLst/>
                    </p:spPr>
                  </p:pic>
                </p:oleObj>
              </mc:Fallback>
            </mc:AlternateContent>
          </a:graphicData>
        </a:graphic>
      </p:graphicFrame>
      <p:sp>
        <p:nvSpPr>
          <p:cNvPr id="4" name="Title 3"/>
          <p:cNvSpPr>
            <a:spLocks noGrp="1"/>
          </p:cNvSpPr>
          <p:nvPr>
            <p:ph type="ctrTitle"/>
          </p:nvPr>
        </p:nvSpPr>
        <p:spPr>
          <a:xfrm>
            <a:off x="685800" y="332656"/>
            <a:ext cx="7772400" cy="1470025"/>
          </a:xfrm>
        </p:spPr>
        <p:txBody>
          <a:bodyPr>
            <a:noAutofit/>
          </a:bodyPr>
          <a:lstStyle/>
          <a:p>
            <a:r>
              <a:rPr lang="en-US" sz="5400" b="1" dirty="0">
                <a:solidFill>
                  <a:srgbClr val="4377AA"/>
                </a:solidFill>
                <a:latin typeface="Century Schoolbook"/>
                <a:cs typeface="Century Schoolbook"/>
              </a:rPr>
              <a:t>Safe </a:t>
            </a:r>
            <a:r>
              <a:rPr lang="en-US" sz="5400" b="1" dirty="0">
                <a:solidFill>
                  <a:srgbClr val="4176A7"/>
                </a:solidFill>
                <a:latin typeface="Century Schoolbook"/>
                <a:cs typeface="Century Schoolbook"/>
              </a:rPr>
              <a:t>Quiet </a:t>
            </a:r>
            <a:r>
              <a:rPr lang="en-US" sz="5400" b="1" dirty="0">
                <a:solidFill>
                  <a:srgbClr val="4377AA"/>
                </a:solidFill>
                <a:latin typeface="Century Schoolbook"/>
                <a:cs typeface="Century Schoolbook"/>
              </a:rPr>
              <a:t>Lakes</a:t>
            </a:r>
            <a:endParaRPr lang="en-US" sz="5400" b="1" dirty="0"/>
          </a:p>
        </p:txBody>
      </p:sp>
      <p:sp>
        <p:nvSpPr>
          <p:cNvPr id="2" name="Subtitle 1"/>
          <p:cNvSpPr>
            <a:spLocks noGrp="1"/>
          </p:cNvSpPr>
          <p:nvPr>
            <p:ph type="subTitle" idx="1"/>
          </p:nvPr>
        </p:nvSpPr>
        <p:spPr>
          <a:xfrm>
            <a:off x="827584" y="1916832"/>
            <a:ext cx="7920880" cy="2016224"/>
          </a:xfrm>
        </p:spPr>
        <p:txBody>
          <a:bodyPr>
            <a:normAutofit/>
          </a:bodyPr>
          <a:lstStyle/>
          <a:p>
            <a:r>
              <a:rPr lang="en-CA" b="1" dirty="0" smtClean="0">
                <a:solidFill>
                  <a:schemeClr val="tx1"/>
                </a:solidFill>
              </a:rPr>
              <a:t>Our mission: to make </a:t>
            </a:r>
            <a:r>
              <a:rPr lang="en-CA" b="1" dirty="0">
                <a:solidFill>
                  <a:schemeClr val="tx1"/>
                </a:solidFill>
              </a:rPr>
              <a:t>the Muskoka lakes safer and </a:t>
            </a:r>
            <a:r>
              <a:rPr lang="en-CA" b="1" dirty="0" smtClean="0">
                <a:solidFill>
                  <a:schemeClr val="tx1"/>
                </a:solidFill>
              </a:rPr>
              <a:t>quieter, </a:t>
            </a:r>
            <a:r>
              <a:rPr lang="en-CA" b="1" dirty="0">
                <a:solidFill>
                  <a:schemeClr val="tx1"/>
                </a:solidFill>
              </a:rPr>
              <a:t>to ensure the sustainable enjoyment of a treasured shared resource.</a:t>
            </a:r>
          </a:p>
          <a:p>
            <a:endParaRPr lang="en-US" sz="4000" b="1" dirty="0" smtClean="0">
              <a:solidFill>
                <a:srgbClr val="4176A7"/>
              </a:solidFill>
            </a:endParaRPr>
          </a:p>
          <a:p>
            <a:endParaRPr lang="en-US" sz="4000" dirty="0"/>
          </a:p>
        </p:txBody>
      </p:sp>
      <p:sp>
        <p:nvSpPr>
          <p:cNvPr id="5" name="Title 3"/>
          <p:cNvSpPr txBox="1">
            <a:spLocks/>
          </p:cNvSpPr>
          <p:nvPr/>
        </p:nvSpPr>
        <p:spPr>
          <a:xfrm>
            <a:off x="683568" y="5055319"/>
            <a:ext cx="77724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all signs 2015-2.jpg"/>
          <p:cNvPicPr>
            <a:picLocks noChangeAspect="1"/>
          </p:cNvPicPr>
          <p:nvPr/>
        </p:nvPicPr>
        <p:blipFill rotWithShape="1">
          <a:blip r:embed="rId2" cstate="print">
            <a:extLst>
              <a:ext uri="{28A0092B-C50C-407E-A947-70E740481C1C}">
                <a14:useLocalDpi xmlns:a14="http://schemas.microsoft.com/office/drawing/2010/main" val="0"/>
              </a:ext>
            </a:extLst>
          </a:blip>
          <a:srcRect l="585" t="10275" r="2632"/>
          <a:stretch/>
        </p:blipFill>
        <p:spPr>
          <a:xfrm>
            <a:off x="731657" y="1642882"/>
            <a:ext cx="7979215" cy="4524917"/>
          </a:xfrm>
          <a:prstGeom prst="rect">
            <a:avLst/>
          </a:prstGeom>
        </p:spPr>
      </p:pic>
      <p:sp>
        <p:nvSpPr>
          <p:cNvPr id="5" name="Footer Placeholder 4"/>
          <p:cNvSpPr>
            <a:spLocks noGrp="1"/>
          </p:cNvSpPr>
          <p:nvPr>
            <p:ph type="ftr" sz="quarter" idx="11"/>
          </p:nvPr>
        </p:nvSpPr>
        <p:spPr>
          <a:xfrm>
            <a:off x="2411760" y="6237312"/>
            <a:ext cx="4824536" cy="365125"/>
          </a:xfrm>
        </p:spPr>
        <p:txBody>
          <a:bodyPr/>
          <a:lstStyle/>
          <a:p>
            <a:r>
              <a:rPr lang="en-CA" dirty="0" smtClean="0"/>
              <a:t>Note because of the scale of the printout the symbols for some signs are overlapped or hidden.  Also note, some locations have more than 1 sign.</a:t>
            </a:r>
          </a:p>
          <a:p>
            <a:endParaRPr lang="en-CA" dirty="0"/>
          </a:p>
        </p:txBody>
      </p:sp>
      <p:sp>
        <p:nvSpPr>
          <p:cNvPr id="6" name="Slide Number Placeholder 5"/>
          <p:cNvSpPr>
            <a:spLocks noGrp="1"/>
          </p:cNvSpPr>
          <p:nvPr>
            <p:ph type="sldNum" sz="quarter" idx="12"/>
          </p:nvPr>
        </p:nvSpPr>
        <p:spPr/>
        <p:txBody>
          <a:bodyPr/>
          <a:lstStyle/>
          <a:p>
            <a:fld id="{F7A0171A-75EE-46CB-BDB0-116EEFDE0F25}" type="slidenum">
              <a:rPr lang="en-CA" smtClean="0"/>
              <a:pPr/>
              <a:t>10</a:t>
            </a:fld>
            <a:endParaRPr lang="en-CA" dirty="0"/>
          </a:p>
        </p:txBody>
      </p:sp>
      <p:sp>
        <p:nvSpPr>
          <p:cNvPr id="10" name="TextBox 9"/>
          <p:cNvSpPr txBox="1"/>
          <p:nvPr/>
        </p:nvSpPr>
        <p:spPr>
          <a:xfrm>
            <a:off x="5292080" y="5733256"/>
            <a:ext cx="2304256" cy="246221"/>
          </a:xfrm>
          <a:prstGeom prst="rect">
            <a:avLst/>
          </a:prstGeom>
          <a:noFill/>
        </p:spPr>
        <p:txBody>
          <a:bodyPr wrap="square" rtlCol="0">
            <a:spAutoFit/>
          </a:bodyPr>
          <a:lstStyle/>
          <a:p>
            <a:r>
              <a:rPr lang="en-US" sz="1000" dirty="0" smtClean="0"/>
              <a:t>&lt;-These 3 are Pride locations off the map </a:t>
            </a:r>
          </a:p>
        </p:txBody>
      </p:sp>
      <p:sp>
        <p:nvSpPr>
          <p:cNvPr id="11" name="TextBox 10"/>
          <p:cNvSpPr txBox="1"/>
          <p:nvPr/>
        </p:nvSpPr>
        <p:spPr>
          <a:xfrm>
            <a:off x="683568" y="6093296"/>
            <a:ext cx="1550925" cy="338554"/>
          </a:xfrm>
          <a:prstGeom prst="rect">
            <a:avLst/>
          </a:prstGeom>
          <a:noFill/>
        </p:spPr>
        <p:txBody>
          <a:bodyPr wrap="none" rtlCol="0">
            <a:spAutoFit/>
          </a:bodyPr>
          <a:lstStyle/>
          <a:p>
            <a:r>
              <a:rPr lang="en-US" sz="1600" dirty="0" smtClean="0"/>
              <a:t>Total of 75 Signs</a:t>
            </a:r>
          </a:p>
        </p:txBody>
      </p:sp>
      <p:pic>
        <p:nvPicPr>
          <p:cNvPr id="9" name="Picture 8" descr="Screen Shot 2015-12-02 at 9.43.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996952"/>
            <a:ext cx="1968500" cy="3175000"/>
          </a:xfrm>
          <a:prstGeom prst="rect">
            <a:avLst/>
          </a:prstGeom>
        </p:spPr>
      </p:pic>
      <p:sp>
        <p:nvSpPr>
          <p:cNvPr id="2" name="Title 1"/>
          <p:cNvSpPr>
            <a:spLocks noGrp="1"/>
          </p:cNvSpPr>
          <p:nvPr>
            <p:ph type="title"/>
          </p:nvPr>
        </p:nvSpPr>
        <p:spPr>
          <a:xfrm>
            <a:off x="827584" y="476672"/>
            <a:ext cx="7848872" cy="864096"/>
          </a:xfrm>
        </p:spPr>
        <p:txBody>
          <a:bodyPr>
            <a:noAutofit/>
          </a:bodyPr>
          <a:lstStyle/>
          <a:p>
            <a:r>
              <a:rPr lang="en-CA" sz="3600" b="1" dirty="0" smtClean="0"/>
              <a:t>Code Signs Installed Since 2013</a:t>
            </a:r>
            <a:br>
              <a:rPr lang="en-CA" sz="3600" b="1" dirty="0" smtClean="0"/>
            </a:br>
            <a:r>
              <a:rPr lang="en-CA" sz="3200" dirty="0" smtClean="0"/>
              <a:t>Muskoka &amp; beyond</a:t>
            </a:r>
            <a:endParaRPr lang="en-CA" sz="3200" dirty="0"/>
          </a:p>
        </p:txBody>
      </p:sp>
    </p:spTree>
    <p:extLst>
      <p:ext uri="{BB962C8B-B14F-4D97-AF65-F5344CB8AC3E}">
        <p14:creationId xmlns:p14="http://schemas.microsoft.com/office/powerpoint/2010/main" val="13020612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t>2016 PLANS</a:t>
            </a:r>
            <a:endParaRPr lang="en-CA" sz="4000" dirty="0"/>
          </a:p>
        </p:txBody>
      </p:sp>
      <p:sp>
        <p:nvSpPr>
          <p:cNvPr id="3" name="Content Placeholder 2"/>
          <p:cNvSpPr>
            <a:spLocks noGrp="1"/>
          </p:cNvSpPr>
          <p:nvPr>
            <p:ph idx="1"/>
          </p:nvPr>
        </p:nvSpPr>
        <p:spPr>
          <a:xfrm>
            <a:off x="467544" y="1340768"/>
            <a:ext cx="8229600" cy="4525963"/>
          </a:xfrm>
        </p:spPr>
        <p:txBody>
          <a:bodyPr>
            <a:noAutofit/>
          </a:bodyPr>
          <a:lstStyle/>
          <a:p>
            <a:pPr>
              <a:lnSpc>
                <a:spcPct val="80000"/>
              </a:lnSpc>
            </a:pPr>
            <a:r>
              <a:rPr lang="en-CA" sz="2000" dirty="0" smtClean="0"/>
              <a:t>Education and Communication</a:t>
            </a:r>
          </a:p>
          <a:p>
            <a:pPr lvl="1">
              <a:lnSpc>
                <a:spcPct val="80000"/>
              </a:lnSpc>
            </a:pPr>
            <a:r>
              <a:rPr lang="en-CA" sz="2000" dirty="0" smtClean="0"/>
              <a:t>“Quiet Campaign”</a:t>
            </a:r>
          </a:p>
          <a:p>
            <a:pPr lvl="1">
              <a:lnSpc>
                <a:spcPct val="80000"/>
              </a:lnSpc>
            </a:pPr>
            <a:r>
              <a:rPr lang="en-CA" sz="2000" dirty="0" smtClean="0"/>
              <a:t>Website </a:t>
            </a:r>
            <a:r>
              <a:rPr lang="en-CA" sz="2000" dirty="0" err="1" smtClean="0"/>
              <a:t>relaunch</a:t>
            </a:r>
            <a:endParaRPr lang="en-CA" sz="2000" dirty="0" smtClean="0"/>
          </a:p>
          <a:p>
            <a:pPr lvl="1">
              <a:lnSpc>
                <a:spcPct val="80000"/>
              </a:lnSpc>
            </a:pPr>
            <a:r>
              <a:rPr lang="en-CA" sz="2000" dirty="0" smtClean="0"/>
              <a:t>Boaters Always Care outreach to marinas, resorts, lake associations, retailers and presence at events</a:t>
            </a:r>
          </a:p>
          <a:p>
            <a:pPr lvl="1">
              <a:lnSpc>
                <a:spcPct val="80000"/>
              </a:lnSpc>
            </a:pPr>
            <a:r>
              <a:rPr lang="en-CA" sz="2000" dirty="0" smtClean="0"/>
              <a:t>Toolkit for Lake Associations</a:t>
            </a:r>
          </a:p>
          <a:p>
            <a:pPr lvl="1">
              <a:lnSpc>
                <a:spcPct val="80000"/>
              </a:lnSpc>
            </a:pPr>
            <a:r>
              <a:rPr lang="en-CA" sz="2000" dirty="0" smtClean="0"/>
              <a:t>Cooperation with like-minded groups</a:t>
            </a:r>
          </a:p>
          <a:p>
            <a:pPr>
              <a:lnSpc>
                <a:spcPct val="80000"/>
              </a:lnSpc>
            </a:pPr>
            <a:r>
              <a:rPr lang="en-CA" sz="2000" dirty="0" smtClean="0"/>
              <a:t>Advocacy</a:t>
            </a:r>
          </a:p>
          <a:p>
            <a:pPr lvl="1">
              <a:lnSpc>
                <a:spcPct val="80000"/>
              </a:lnSpc>
            </a:pPr>
            <a:r>
              <a:rPr lang="en-CA" sz="2000" dirty="0" smtClean="0"/>
              <a:t>Engaging governments</a:t>
            </a:r>
          </a:p>
          <a:p>
            <a:pPr lvl="1">
              <a:lnSpc>
                <a:spcPct val="80000"/>
              </a:lnSpc>
            </a:pPr>
            <a:r>
              <a:rPr lang="en-CA" sz="2000" dirty="0" smtClean="0"/>
              <a:t>Evaluating policy options with partners</a:t>
            </a:r>
          </a:p>
          <a:p>
            <a:pPr lvl="1">
              <a:lnSpc>
                <a:spcPct val="80000"/>
              </a:lnSpc>
            </a:pPr>
            <a:r>
              <a:rPr lang="en-CA" sz="2000" dirty="0" smtClean="0"/>
              <a:t>NMMA “Summit” on recreational boating</a:t>
            </a:r>
          </a:p>
          <a:p>
            <a:pPr>
              <a:lnSpc>
                <a:spcPct val="80000"/>
              </a:lnSpc>
            </a:pPr>
            <a:r>
              <a:rPr lang="en-CA" sz="2000" dirty="0" smtClean="0"/>
              <a:t>Resource development</a:t>
            </a:r>
          </a:p>
          <a:p>
            <a:pPr lvl="1">
              <a:lnSpc>
                <a:spcPct val="80000"/>
              </a:lnSpc>
            </a:pPr>
            <a:r>
              <a:rPr lang="en-CA" sz="2000" dirty="0" smtClean="0"/>
              <a:t>Fundraising</a:t>
            </a:r>
          </a:p>
          <a:p>
            <a:pPr lvl="1">
              <a:lnSpc>
                <a:spcPct val="80000"/>
              </a:lnSpc>
            </a:pPr>
            <a:r>
              <a:rPr lang="en-CA" sz="2000" dirty="0" smtClean="0"/>
              <a:t>Volunteer recruiting	</a:t>
            </a:r>
            <a:endParaRPr lang="en-CA" sz="2400" dirty="0" smtClean="0"/>
          </a:p>
          <a:p>
            <a:pPr>
              <a:buNone/>
            </a:pPr>
            <a:r>
              <a:rPr lang="en-CA" sz="2400" dirty="0" smtClean="0"/>
              <a:t>		 </a:t>
            </a:r>
            <a:endParaRPr lang="en-CA" sz="24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cooperation with NMMA</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en-US" dirty="0" smtClean="0"/>
              <a:t>“On </a:t>
            </a:r>
            <a:r>
              <a:rPr lang="en-US" dirty="0"/>
              <a:t>May 3</a:t>
            </a:r>
            <a:r>
              <a:rPr lang="en-US" baseline="30000" dirty="0"/>
              <a:t>rd</a:t>
            </a:r>
            <a:r>
              <a:rPr lang="en-US" dirty="0"/>
              <a:t>, NMMA will be hosting a one day Recreational Boating strategic planning session </a:t>
            </a:r>
            <a:r>
              <a:rPr lang="en-US" dirty="0" smtClean="0"/>
              <a:t>to </a:t>
            </a:r>
            <a:r>
              <a:rPr lang="en-US" dirty="0"/>
              <a:t>discuss key </a:t>
            </a:r>
            <a:r>
              <a:rPr lang="en-US" dirty="0" smtClean="0"/>
              <a:t>issues. </a:t>
            </a:r>
          </a:p>
          <a:p>
            <a:pPr marL="0" indent="0">
              <a:buNone/>
            </a:pPr>
            <a:r>
              <a:rPr lang="en-US" dirty="0" smtClean="0"/>
              <a:t>We </a:t>
            </a:r>
            <a:r>
              <a:rPr lang="en-US" dirty="0"/>
              <a:t>have invited Safe Quiet Lakes to attend this important milestone event</a:t>
            </a:r>
            <a:r>
              <a:rPr lang="en-US" dirty="0" smtClean="0"/>
              <a:t>.”</a:t>
            </a:r>
          </a:p>
          <a:p>
            <a:pPr marL="800100" lvl="2" indent="0">
              <a:buNone/>
            </a:pPr>
            <a:r>
              <a:rPr lang="en-US" b="1" dirty="0" smtClean="0"/>
              <a:t>Sara </a:t>
            </a:r>
            <a:r>
              <a:rPr lang="en-US" b="1" dirty="0" err="1" smtClean="0"/>
              <a:t>Anghel</a:t>
            </a:r>
            <a:r>
              <a:rPr lang="en-US" b="1" dirty="0" smtClean="0"/>
              <a:t>, NMMA </a:t>
            </a:r>
            <a:endParaRPr lang="en-US" b="1" dirty="0"/>
          </a:p>
        </p:txBody>
      </p:sp>
    </p:spTree>
    <p:extLst>
      <p:ext uri="{BB962C8B-B14F-4D97-AF65-F5344CB8AC3E}">
        <p14:creationId xmlns:p14="http://schemas.microsoft.com/office/powerpoint/2010/main" val="23738892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CA" sz="3600" b="1" dirty="0" smtClean="0">
                <a:solidFill>
                  <a:srgbClr val="1F497D"/>
                </a:solidFill>
              </a:rPr>
              <a:t>New </a:t>
            </a:r>
            <a:r>
              <a:rPr lang="en-CA" sz="3600" b="1" dirty="0" err="1" smtClean="0">
                <a:solidFill>
                  <a:srgbClr val="1F497D"/>
                </a:solidFill>
              </a:rPr>
              <a:t>safequiet.ca</a:t>
            </a:r>
            <a:r>
              <a:rPr lang="en-CA" sz="3600" b="1" dirty="0" smtClean="0">
                <a:solidFill>
                  <a:srgbClr val="1F497D"/>
                </a:solidFill>
              </a:rPr>
              <a:t> </a:t>
            </a:r>
            <a:r>
              <a:rPr lang="en-CA" sz="3600" b="1" dirty="0">
                <a:solidFill>
                  <a:srgbClr val="1F497D"/>
                </a:solidFill>
              </a:rPr>
              <a:t>offers more </a:t>
            </a:r>
            <a:r>
              <a:rPr lang="en-CA" sz="3600" b="1" dirty="0" smtClean="0">
                <a:solidFill>
                  <a:srgbClr val="1F497D"/>
                </a:solidFill>
              </a:rPr>
              <a:t>clean</a:t>
            </a:r>
            <a:r>
              <a:rPr lang="en-CA" sz="3600" b="1" dirty="0">
                <a:solidFill>
                  <a:srgbClr val="1F497D"/>
                </a:solidFill>
              </a:rPr>
              <a:t> </a:t>
            </a:r>
            <a:r>
              <a:rPr lang="en-CA" sz="3600" b="1" dirty="0" smtClean="0">
                <a:solidFill>
                  <a:srgbClr val="1F497D"/>
                </a:solidFill>
              </a:rPr>
              <a:t>and </a:t>
            </a:r>
            <a:r>
              <a:rPr lang="en-CA" sz="3600" b="1" dirty="0">
                <a:solidFill>
                  <a:srgbClr val="1F497D"/>
                </a:solidFill>
              </a:rPr>
              <a:t>streamlined </a:t>
            </a:r>
            <a:r>
              <a:rPr lang="en-CA" sz="3600" b="1" dirty="0" smtClean="0">
                <a:solidFill>
                  <a:srgbClr val="1F497D"/>
                </a:solidFill>
              </a:rPr>
              <a:t>design</a:t>
            </a:r>
            <a:endParaRPr lang="en-CA" sz="3600" b="1" dirty="0"/>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09800" y="1524000"/>
            <a:ext cx="4038600" cy="1876806"/>
          </a:xfrm>
          <a:solidFill>
            <a:schemeClr val="tx2"/>
          </a:solidFill>
          <a:ln w="38100">
            <a:solidFill>
              <a:schemeClr val="tx2"/>
            </a:solidFill>
          </a:ln>
        </p:spPr>
      </p:pic>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219200" y="3581400"/>
            <a:ext cx="6425166" cy="3124200"/>
          </a:xfrm>
          <a:ln w="76200">
            <a:solidFill>
              <a:schemeClr val="tx2"/>
            </a:solidFill>
          </a:ln>
        </p:spPr>
      </p:pic>
    </p:spTree>
    <p:extLst>
      <p:ext uri="{BB962C8B-B14F-4D97-AF65-F5344CB8AC3E}">
        <p14:creationId xmlns:p14="http://schemas.microsoft.com/office/powerpoint/2010/main" val="41016108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200" b="1" dirty="0">
                <a:solidFill>
                  <a:srgbClr val="1F497D"/>
                </a:solidFill>
              </a:rPr>
              <a:t>P</a:t>
            </a:r>
            <a:r>
              <a:rPr lang="en-CA" sz="3200" b="1" dirty="0" smtClean="0">
                <a:solidFill>
                  <a:srgbClr val="1F497D"/>
                </a:solidFill>
              </a:rPr>
              <a:t>rominent </a:t>
            </a:r>
            <a:r>
              <a:rPr lang="en-CA" sz="3200" b="1" dirty="0">
                <a:solidFill>
                  <a:srgbClr val="1F497D"/>
                </a:solidFill>
              </a:rPr>
              <a:t>s</a:t>
            </a:r>
            <a:r>
              <a:rPr lang="en-CA" sz="3200" b="1" dirty="0" smtClean="0">
                <a:solidFill>
                  <a:srgbClr val="1F497D"/>
                </a:solidFill>
              </a:rPr>
              <a:t>ponsor </a:t>
            </a:r>
            <a:r>
              <a:rPr lang="en-CA" sz="3200" b="1" dirty="0">
                <a:solidFill>
                  <a:srgbClr val="1F497D"/>
                </a:solidFill>
              </a:rPr>
              <a:t>placement, allowing for </a:t>
            </a:r>
            <a:r>
              <a:rPr lang="en-CA" sz="3200" b="1" dirty="0" smtClean="0">
                <a:solidFill>
                  <a:srgbClr val="1F497D"/>
                </a:solidFill>
              </a:rPr>
              <a:t>recognition and thanks to partners</a:t>
            </a:r>
            <a:endParaRPr lang="en-CA"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98882"/>
            <a:ext cx="8229600" cy="3928598"/>
          </a:xfrm>
          <a:ln w="76200">
            <a:solidFill>
              <a:schemeClr val="tx2"/>
            </a:solidFill>
          </a:ln>
        </p:spPr>
      </p:pic>
    </p:spTree>
    <p:extLst>
      <p:ext uri="{BB962C8B-B14F-4D97-AF65-F5344CB8AC3E}">
        <p14:creationId xmlns:p14="http://schemas.microsoft.com/office/powerpoint/2010/main" val="2058508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Quiet campaign aims</a:t>
            </a:r>
            <a:endParaRPr lang="en-US" sz="4000" b="1" dirty="0"/>
          </a:p>
        </p:txBody>
      </p:sp>
      <p:sp>
        <p:nvSpPr>
          <p:cNvPr id="3" name="Content Placeholder 2"/>
          <p:cNvSpPr>
            <a:spLocks noGrp="1"/>
          </p:cNvSpPr>
          <p:nvPr>
            <p:ph idx="1"/>
          </p:nvPr>
        </p:nvSpPr>
        <p:spPr/>
        <p:txBody>
          <a:bodyPr>
            <a:normAutofit fontScale="92500" lnSpcReduction="10000"/>
          </a:bodyPr>
          <a:lstStyle/>
          <a:p>
            <a:pPr lvl="1"/>
            <a:r>
              <a:rPr lang="en-CA" sz="3000" dirty="0" smtClean="0"/>
              <a:t>Educate </a:t>
            </a:r>
            <a:r>
              <a:rPr lang="en-CA" sz="3000" dirty="0"/>
              <a:t>boat operators about </a:t>
            </a:r>
            <a:r>
              <a:rPr lang="en-CA" sz="3000" dirty="0" smtClean="0"/>
              <a:t>safe/respectful norms and culture</a:t>
            </a:r>
            <a:endParaRPr lang="en-CA" sz="3000" dirty="0"/>
          </a:p>
          <a:p>
            <a:pPr lvl="1"/>
            <a:r>
              <a:rPr lang="en-CA" sz="3000" dirty="0"/>
              <a:t>I</a:t>
            </a:r>
            <a:r>
              <a:rPr lang="en-CA" sz="3000" dirty="0" smtClean="0"/>
              <a:t>ncrease awareness of the noise issue </a:t>
            </a:r>
            <a:r>
              <a:rPr lang="en-CA" sz="3000" dirty="0"/>
              <a:t>among </a:t>
            </a:r>
            <a:r>
              <a:rPr lang="en-CA" sz="3000" dirty="0" smtClean="0"/>
              <a:t>boaters and changes boaters can make today </a:t>
            </a:r>
          </a:p>
          <a:p>
            <a:pPr lvl="1"/>
            <a:r>
              <a:rPr lang="en-CA" sz="3000" dirty="0"/>
              <a:t>E</a:t>
            </a:r>
            <a:r>
              <a:rPr lang="en-CA" sz="3000" dirty="0" smtClean="0"/>
              <a:t>ncourage </a:t>
            </a:r>
            <a:r>
              <a:rPr lang="en-CA" sz="3000" dirty="0"/>
              <a:t>compliance </a:t>
            </a:r>
            <a:r>
              <a:rPr lang="en-CA" sz="3000" dirty="0" smtClean="0"/>
              <a:t>with laws and advocate with governments </a:t>
            </a:r>
            <a:r>
              <a:rPr lang="en-CA" sz="3000" dirty="0"/>
              <a:t>to </a:t>
            </a:r>
            <a:r>
              <a:rPr lang="en-CA" sz="3000" dirty="0" smtClean="0"/>
              <a:t>make </a:t>
            </a:r>
            <a:r>
              <a:rPr lang="en-CA" sz="3000" dirty="0"/>
              <a:t>current laws more </a:t>
            </a:r>
            <a:r>
              <a:rPr lang="en-CA" sz="3000" dirty="0" smtClean="0"/>
              <a:t>enforceable</a:t>
            </a:r>
          </a:p>
          <a:p>
            <a:pPr lvl="1"/>
            <a:r>
              <a:rPr lang="en-CA" sz="3000" dirty="0" smtClean="0"/>
              <a:t>Partner with the OPP on education/outreach</a:t>
            </a:r>
            <a:endParaRPr lang="en-CA" sz="3000" dirty="0"/>
          </a:p>
          <a:p>
            <a:pPr lvl="1"/>
            <a:r>
              <a:rPr lang="en-CA" sz="3000" dirty="0" smtClean="0"/>
              <a:t>Work </a:t>
            </a:r>
            <a:r>
              <a:rPr lang="en-CA" sz="3000" dirty="0"/>
              <a:t>with the boating industry to </a:t>
            </a:r>
            <a:r>
              <a:rPr lang="en-CA" sz="3000" dirty="0" smtClean="0"/>
              <a:t>encourage </a:t>
            </a:r>
            <a:r>
              <a:rPr lang="en-CA" sz="3000" dirty="0"/>
              <a:t>adoption </a:t>
            </a:r>
            <a:r>
              <a:rPr lang="en-CA" sz="3000" dirty="0" smtClean="0"/>
              <a:t>of </a:t>
            </a:r>
            <a:r>
              <a:rPr lang="en-CA" sz="3000" dirty="0"/>
              <a:t>standards that value quieter </a:t>
            </a:r>
            <a:r>
              <a:rPr lang="en-CA" sz="3000" dirty="0" smtClean="0"/>
              <a:t>options </a:t>
            </a:r>
            <a:endParaRPr lang="en-CA" sz="3000" dirty="0"/>
          </a:p>
          <a:p>
            <a:endParaRPr lang="en-US" dirty="0"/>
          </a:p>
        </p:txBody>
      </p:sp>
    </p:spTree>
    <p:extLst>
      <p:ext uri="{BB962C8B-B14F-4D97-AF65-F5344CB8AC3E}">
        <p14:creationId xmlns:p14="http://schemas.microsoft.com/office/powerpoint/2010/main" val="6058199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Quiet campaign direction</a:t>
            </a:r>
            <a:endParaRPr lang="en-US" dirty="0"/>
          </a:p>
        </p:txBody>
      </p:sp>
      <p:sp>
        <p:nvSpPr>
          <p:cNvPr id="4" name="Content Placeholder 3"/>
          <p:cNvSpPr>
            <a:spLocks noGrp="1"/>
          </p:cNvSpPr>
          <p:nvPr>
            <p:ph idx="1"/>
          </p:nvPr>
        </p:nvSpPr>
        <p:spPr/>
        <p:txBody>
          <a:bodyPr/>
          <a:lstStyle/>
          <a:p>
            <a:r>
              <a:rPr lang="en-US" dirty="0" smtClean="0"/>
              <a:t>Public relations outreach</a:t>
            </a:r>
          </a:p>
          <a:p>
            <a:pPr lvl="1"/>
            <a:r>
              <a:rPr lang="en-US" dirty="0" smtClean="0"/>
              <a:t>Celebrity endorser</a:t>
            </a:r>
          </a:p>
          <a:p>
            <a:pPr lvl="1"/>
            <a:r>
              <a:rPr lang="en-US" dirty="0" smtClean="0"/>
              <a:t>OPP ride-along</a:t>
            </a:r>
          </a:p>
          <a:p>
            <a:pPr lvl="1"/>
            <a:r>
              <a:rPr lang="en-US" dirty="0" smtClean="0"/>
              <a:t>Traditional and social media strategy</a:t>
            </a:r>
          </a:p>
          <a:p>
            <a:pPr lvl="1"/>
            <a:endParaRPr lang="en-US" dirty="0"/>
          </a:p>
          <a:p>
            <a:r>
              <a:rPr lang="en-US" dirty="0" smtClean="0"/>
              <a:t>Creative options</a:t>
            </a:r>
          </a:p>
        </p:txBody>
      </p:sp>
    </p:spTree>
    <p:extLst>
      <p:ext uri="{BB962C8B-B14F-4D97-AF65-F5344CB8AC3E}">
        <p14:creationId xmlns:p14="http://schemas.microsoft.com/office/powerpoint/2010/main" val="26345211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2062" y="0"/>
            <a:ext cx="4436442" cy="6858000"/>
          </a:xfrm>
          <a:prstGeom prst="rect">
            <a:avLst/>
          </a:prstGeom>
        </p:spPr>
      </p:pic>
      <p:pic>
        <p:nvPicPr>
          <p:cNvPr id="4" name="Picture 3"/>
          <p:cNvPicPr>
            <a:picLocks noChangeAspect="1"/>
          </p:cNvPicPr>
          <p:nvPr/>
        </p:nvPicPr>
        <p:blipFill>
          <a:blip r:embed="rId3"/>
          <a:stretch>
            <a:fillRect/>
          </a:stretch>
        </p:blipFill>
        <p:spPr>
          <a:xfrm>
            <a:off x="62463" y="0"/>
            <a:ext cx="4437529" cy="6858000"/>
          </a:xfrm>
          <a:prstGeom prst="rect">
            <a:avLst/>
          </a:prstGeom>
        </p:spPr>
      </p:pic>
    </p:spTree>
    <p:extLst>
      <p:ext uri="{BB962C8B-B14F-4D97-AF65-F5344CB8AC3E}">
        <p14:creationId xmlns:p14="http://schemas.microsoft.com/office/powerpoint/2010/main" val="11465538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0"/>
            <a:ext cx="4437529" cy="6858000"/>
          </a:xfrm>
          <a:prstGeom prst="rect">
            <a:avLst/>
          </a:prstGeom>
        </p:spPr>
      </p:pic>
      <p:pic>
        <p:nvPicPr>
          <p:cNvPr id="4" name="Picture 3"/>
          <p:cNvPicPr>
            <a:picLocks noChangeAspect="1"/>
          </p:cNvPicPr>
          <p:nvPr/>
        </p:nvPicPr>
        <p:blipFill>
          <a:blip r:embed="rId3"/>
          <a:stretch>
            <a:fillRect/>
          </a:stretch>
        </p:blipFill>
        <p:spPr>
          <a:xfrm>
            <a:off x="4670975" y="0"/>
            <a:ext cx="4437529" cy="6858000"/>
          </a:xfrm>
          <a:prstGeom prst="rect">
            <a:avLst/>
          </a:prstGeom>
        </p:spPr>
      </p:pic>
    </p:spTree>
    <p:extLst>
      <p:ext uri="{BB962C8B-B14F-4D97-AF65-F5344CB8AC3E}">
        <p14:creationId xmlns:p14="http://schemas.microsoft.com/office/powerpoint/2010/main" val="24932195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0"/>
            <a:ext cx="4437529" cy="6858000"/>
          </a:xfrm>
          <a:prstGeom prst="rect">
            <a:avLst/>
          </a:prstGeom>
        </p:spPr>
      </p:pic>
      <p:pic>
        <p:nvPicPr>
          <p:cNvPr id="3" name="Picture 2"/>
          <p:cNvPicPr>
            <a:picLocks noChangeAspect="1"/>
          </p:cNvPicPr>
          <p:nvPr/>
        </p:nvPicPr>
        <p:blipFill>
          <a:blip r:embed="rId3"/>
          <a:stretch>
            <a:fillRect/>
          </a:stretch>
        </p:blipFill>
        <p:spPr>
          <a:xfrm>
            <a:off x="4670975" y="0"/>
            <a:ext cx="4437529" cy="6858000"/>
          </a:xfrm>
          <a:prstGeom prst="rect">
            <a:avLst/>
          </a:prstGeom>
        </p:spPr>
      </p:pic>
    </p:spTree>
    <p:extLst>
      <p:ext uri="{BB962C8B-B14F-4D97-AF65-F5344CB8AC3E}">
        <p14:creationId xmlns:p14="http://schemas.microsoft.com/office/powerpoint/2010/main" val="7385260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US" b="1" dirty="0" smtClean="0"/>
              <a:t>Agenda</a:t>
            </a:r>
            <a:endParaRPr lang="en-US" b="1" dirty="0"/>
          </a:p>
        </p:txBody>
      </p:sp>
      <p:sp>
        <p:nvSpPr>
          <p:cNvPr id="3" name="Content Placeholder 2"/>
          <p:cNvSpPr>
            <a:spLocks noGrp="1"/>
          </p:cNvSpPr>
          <p:nvPr>
            <p:ph idx="1"/>
          </p:nvPr>
        </p:nvSpPr>
        <p:spPr/>
        <p:txBody>
          <a:bodyPr>
            <a:normAutofit fontScale="70000" lnSpcReduction="20000"/>
          </a:bodyPr>
          <a:lstStyle/>
          <a:p>
            <a:pPr lvl="0"/>
            <a:r>
              <a:rPr lang="en-US" dirty="0"/>
              <a:t>Welcome &amp; Introductions  - Frances Carmichael, Chair</a:t>
            </a:r>
            <a:endParaRPr lang="en-CA" sz="2800" dirty="0"/>
          </a:p>
          <a:p>
            <a:pPr lvl="0"/>
            <a:r>
              <a:rPr lang="en-US" dirty="0"/>
              <a:t>2015 Results and plans for 2016 - Greg Wilkinson, Chair Advocacy and Research </a:t>
            </a:r>
            <a:endParaRPr lang="en-CA" sz="2800" dirty="0"/>
          </a:p>
          <a:p>
            <a:pPr lvl="1"/>
            <a:r>
              <a:rPr lang="en-US" dirty="0"/>
              <a:t>Introduction of 2016 Quiet Campaign</a:t>
            </a:r>
            <a:endParaRPr lang="en-CA" sz="2400" dirty="0"/>
          </a:p>
          <a:p>
            <a:pPr lvl="1"/>
            <a:r>
              <a:rPr lang="en-US" dirty="0" err="1"/>
              <a:t>Sgt</a:t>
            </a:r>
            <a:r>
              <a:rPr lang="en-US" dirty="0"/>
              <a:t> Todd Selvage, OPP </a:t>
            </a:r>
            <a:r>
              <a:rPr lang="en-US" dirty="0" err="1"/>
              <a:t>Bracebridge</a:t>
            </a:r>
            <a:r>
              <a:rPr lang="en-US" dirty="0"/>
              <a:t> Detachment and </a:t>
            </a:r>
            <a:r>
              <a:rPr lang="en-US" dirty="0" err="1"/>
              <a:t>Sgt</a:t>
            </a:r>
            <a:r>
              <a:rPr lang="en-US" dirty="0"/>
              <a:t> Steve </a:t>
            </a:r>
            <a:r>
              <a:rPr lang="en-US" dirty="0" err="1"/>
              <a:t>Mihills</a:t>
            </a:r>
            <a:r>
              <a:rPr lang="en-US" dirty="0"/>
              <a:t> OPP S.A.V.E Team</a:t>
            </a:r>
            <a:endParaRPr lang="en-CA" sz="2400" dirty="0"/>
          </a:p>
          <a:p>
            <a:pPr lvl="0"/>
            <a:r>
              <a:rPr lang="en-US" dirty="0"/>
              <a:t>Panels Presentations</a:t>
            </a:r>
            <a:endParaRPr lang="en-CA" sz="2800" dirty="0"/>
          </a:p>
          <a:p>
            <a:pPr lvl="1"/>
            <a:r>
              <a:rPr lang="en-US" dirty="0"/>
              <a:t>Jasmine </a:t>
            </a:r>
            <a:r>
              <a:rPr lang="en-US" dirty="0" err="1"/>
              <a:t>Northcott</a:t>
            </a:r>
            <a:r>
              <a:rPr lang="en-US" dirty="0"/>
              <a:t>, CEO, </a:t>
            </a:r>
            <a:r>
              <a:rPr lang="en-US" dirty="0" err="1"/>
              <a:t>WakeBoard</a:t>
            </a:r>
            <a:r>
              <a:rPr lang="en-US" dirty="0"/>
              <a:t> Canada</a:t>
            </a:r>
            <a:endParaRPr lang="en-CA" sz="2400" dirty="0"/>
          </a:p>
          <a:p>
            <a:pPr lvl="1"/>
            <a:r>
              <a:rPr lang="en-US" dirty="0"/>
              <a:t>Capt. Craig Hamilton, Boater Skills</a:t>
            </a:r>
            <a:endParaRPr lang="en-CA" sz="2400" dirty="0"/>
          </a:p>
          <a:p>
            <a:pPr lvl="1"/>
            <a:r>
              <a:rPr lang="en-US" dirty="0"/>
              <a:t>John </a:t>
            </a:r>
            <a:r>
              <a:rPr lang="en-US" dirty="0" err="1" smtClean="0"/>
              <a:t>Bowlby</a:t>
            </a:r>
            <a:r>
              <a:rPr lang="en-US" dirty="0"/>
              <a:t>, Commodore and Director, Muskoka Lakes Association</a:t>
            </a:r>
            <a:endParaRPr lang="en-CA" sz="2400" dirty="0"/>
          </a:p>
          <a:p>
            <a:pPr lvl="1"/>
            <a:r>
              <a:rPr lang="en-US" dirty="0"/>
              <a:t>Dawn </a:t>
            </a:r>
            <a:r>
              <a:rPr lang="en-US" dirty="0" err="1"/>
              <a:t>Callan</a:t>
            </a:r>
            <a:r>
              <a:rPr lang="en-US" dirty="0"/>
              <a:t>, </a:t>
            </a:r>
            <a:r>
              <a:rPr lang="en-CA" dirty="0" err="1"/>
              <a:t>PaddleSmart</a:t>
            </a:r>
            <a:r>
              <a:rPr lang="en-CA" dirty="0"/>
              <a:t> Program and National Paddling Week Co-ordinator, </a:t>
            </a:r>
            <a:r>
              <a:rPr lang="en-US" dirty="0"/>
              <a:t>Paddle Canada</a:t>
            </a:r>
            <a:endParaRPr lang="en-CA" dirty="0"/>
          </a:p>
          <a:p>
            <a:pPr lvl="0"/>
            <a:r>
              <a:rPr lang="en-US" dirty="0"/>
              <a:t>Group Discussions </a:t>
            </a:r>
            <a:r>
              <a:rPr lang="en-CA" sz="2800" dirty="0" smtClean="0"/>
              <a:t>and </a:t>
            </a:r>
            <a:r>
              <a:rPr lang="en-US" dirty="0" smtClean="0"/>
              <a:t>Report back on key boating issues</a:t>
            </a:r>
            <a:endParaRPr lang="en-CA" sz="2800" dirty="0"/>
          </a:p>
          <a:p>
            <a:pPr lvl="0"/>
            <a:r>
              <a:rPr lang="en-US" dirty="0"/>
              <a:t>Wrap-</a:t>
            </a:r>
            <a:r>
              <a:rPr lang="en-US" dirty="0" smtClean="0"/>
              <a:t>up</a:t>
            </a:r>
            <a:endParaRPr lang="en-US" dirty="0"/>
          </a:p>
        </p:txBody>
      </p:sp>
    </p:spTree>
    <p:extLst>
      <p:ext uri="{BB962C8B-B14F-4D97-AF65-F5344CB8AC3E}">
        <p14:creationId xmlns:p14="http://schemas.microsoft.com/office/powerpoint/2010/main" val="1310809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2560047854"/>
              </p:ext>
            </p:extLst>
          </p:nvPr>
        </p:nvGraphicFramePr>
        <p:xfrm>
          <a:off x="2759423" y="1124744"/>
          <a:ext cx="3612777" cy="4680520"/>
        </p:xfrm>
        <a:graphic>
          <a:graphicData uri="http://schemas.openxmlformats.org/presentationml/2006/ole">
            <mc:AlternateContent xmlns:mc="http://schemas.openxmlformats.org/markup-compatibility/2006">
              <mc:Choice xmlns:v="urn:schemas-microsoft-com:vml" Requires="v">
                <p:oleObj spid="_x0000_s29983" name="Acrobat Document" r:id="rId4" imgW="7779960" imgH="10050480" progId="AcroExch.Document.7">
                  <p:embed/>
                </p:oleObj>
              </mc:Choice>
              <mc:Fallback>
                <p:oleObj name="Acrobat Document" r:id="rId4" imgW="7779960" imgH="10050480" progId="AcroExch.Document.7">
                  <p:embed/>
                  <p:pic>
                    <p:nvPicPr>
                      <p:cNvPr id="0" name="Picture 2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423" y="1124744"/>
                        <a:ext cx="3612777" cy="4680520"/>
                      </a:xfrm>
                      <a:prstGeom prst="rect">
                        <a:avLst/>
                      </a:prstGeom>
                      <a:noFill/>
                      <a:extLst/>
                    </p:spPr>
                  </p:pic>
                </p:oleObj>
              </mc:Fallback>
            </mc:AlternateContent>
          </a:graphicData>
        </a:graphic>
      </p:graphicFrame>
      <p:sp>
        <p:nvSpPr>
          <p:cNvPr id="3" name="Rounded Rectangle 2"/>
          <p:cNvSpPr/>
          <p:nvPr/>
        </p:nvSpPr>
        <p:spPr>
          <a:xfrm>
            <a:off x="7380312" y="5589240"/>
            <a:ext cx="1584176" cy="1008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582543" y="488866"/>
            <a:ext cx="5573633" cy="707886"/>
          </a:xfrm>
          <a:prstGeom prst="rect">
            <a:avLst/>
          </a:prstGeom>
          <a:noFill/>
        </p:spPr>
        <p:txBody>
          <a:bodyPr wrap="square" rtlCol="0">
            <a:spAutoFit/>
          </a:bodyPr>
          <a:lstStyle/>
          <a:p>
            <a:r>
              <a:rPr lang="en-US" sz="4000" b="1" dirty="0" smtClean="0">
                <a:solidFill>
                  <a:schemeClr val="tx2">
                    <a:lumMod val="75000"/>
                  </a:schemeClr>
                </a:solidFill>
              </a:rPr>
              <a:t>Boaters Always Care</a:t>
            </a:r>
            <a:endParaRPr lang="en-US" sz="4000" b="1" dirty="0">
              <a:solidFill>
                <a:schemeClr val="tx2">
                  <a:lumMod val="75000"/>
                </a:schemeClr>
              </a:solidFill>
            </a:endParaRPr>
          </a:p>
        </p:txBody>
      </p:sp>
      <p:sp>
        <p:nvSpPr>
          <p:cNvPr id="5" name="TextBox 4"/>
          <p:cNvSpPr txBox="1"/>
          <p:nvPr/>
        </p:nvSpPr>
        <p:spPr>
          <a:xfrm>
            <a:off x="3563888" y="5589240"/>
            <a:ext cx="6023120" cy="707886"/>
          </a:xfrm>
          <a:prstGeom prst="rect">
            <a:avLst/>
          </a:prstGeom>
          <a:noFill/>
        </p:spPr>
        <p:txBody>
          <a:bodyPr wrap="square" rtlCol="0">
            <a:spAutoFit/>
          </a:bodyPr>
          <a:lstStyle/>
          <a:p>
            <a:r>
              <a:rPr lang="en-US" sz="4000" b="1" dirty="0" smtClean="0">
                <a:solidFill>
                  <a:schemeClr val="tx2">
                    <a:lumMod val="75000"/>
                  </a:schemeClr>
                </a:solidFill>
              </a:rPr>
              <a:t>Join us at </a:t>
            </a:r>
            <a:r>
              <a:rPr lang="en-US" sz="4000" b="1" dirty="0" err="1" smtClean="0">
                <a:solidFill>
                  <a:schemeClr val="tx2">
                    <a:lumMod val="75000"/>
                  </a:schemeClr>
                </a:solidFill>
              </a:rPr>
              <a:t>SafeQuiet.ca</a:t>
            </a:r>
            <a:r>
              <a:rPr lang="en-US" sz="4000" b="1" dirty="0" smtClean="0">
                <a:solidFill>
                  <a:schemeClr val="tx2">
                    <a:lumMod val="75000"/>
                  </a:schemeClr>
                </a:solidFill>
              </a:rPr>
              <a:t> </a:t>
            </a:r>
            <a:endParaRPr lang="en-US" sz="4000" b="1" dirty="0">
              <a:solidFill>
                <a:schemeClr val="tx2">
                  <a:lumMod val="75000"/>
                </a:schemeClr>
              </a:solidFill>
            </a:endParaRPr>
          </a:p>
        </p:txBody>
      </p:sp>
    </p:spTree>
    <p:extLst>
      <p:ext uri="{BB962C8B-B14F-4D97-AF65-F5344CB8AC3E}">
        <p14:creationId xmlns:p14="http://schemas.microsoft.com/office/powerpoint/2010/main" val="37374148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2616" y="-26640"/>
            <a:ext cx="10729192" cy="6884640"/>
          </a:xfrm>
          <a:prstGeom prst="rect">
            <a:avLst/>
          </a:prstGeom>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8640" y="260648"/>
            <a:ext cx="8229600" cy="1143000"/>
          </a:xfrm>
        </p:spPr>
        <p:txBody>
          <a:bodyPr>
            <a:normAutofit/>
          </a:bodyPr>
          <a:lstStyle/>
          <a:p>
            <a:r>
              <a:rPr lang="en-US" dirty="0" smtClean="0">
                <a:latin typeface="Chalkduster"/>
                <a:cs typeface="Chalkduster"/>
              </a:rPr>
              <a:t>We</a:t>
            </a:r>
            <a:r>
              <a:rPr lang="en-US" dirty="0">
                <a:latin typeface="Chalkduster"/>
                <a:cs typeface="Chalkduster"/>
              </a:rPr>
              <a:t> </a:t>
            </a:r>
            <a:r>
              <a:rPr lang="en-US" dirty="0" smtClean="0">
                <a:latin typeface="Chalkduster"/>
                <a:cs typeface="Chalkduster"/>
              </a:rPr>
              <a:t>are Boaters!</a:t>
            </a:r>
            <a:endParaRPr lang="en-US" dirty="0">
              <a:latin typeface="Chalkduster"/>
              <a:cs typeface="Chalkduster"/>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040" y="3158970"/>
            <a:ext cx="4932040" cy="3699030"/>
          </a:xfrm>
          <a:prstGeom prst="rect">
            <a:avLst/>
          </a:prstGeom>
          <a:effectLst>
            <a:softEdge rad="457200"/>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4088" y="-171400"/>
            <a:ext cx="3665519" cy="4087195"/>
          </a:xfrm>
          <a:prstGeom prst="rect">
            <a:avLst/>
          </a:prstGeom>
          <a:effectLst>
            <a:softEdge rad="431800"/>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61819"/>
            <a:ext cx="4283968" cy="2896181"/>
          </a:xfrm>
          <a:prstGeom prst="rect">
            <a:avLst/>
          </a:prstGeom>
          <a:effectLst>
            <a:softEdge rad="342900"/>
          </a:effectLst>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7664" y="1196752"/>
            <a:ext cx="2471624" cy="3425621"/>
          </a:xfrm>
          <a:prstGeom prst="rect">
            <a:avLst/>
          </a:prstGeom>
          <a:effectLst>
            <a:softEdge rad="381000"/>
          </a:effectLst>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512" y="1756896"/>
            <a:ext cx="1475656" cy="2680216"/>
          </a:xfrm>
          <a:prstGeom prst="rect">
            <a:avLst/>
          </a:prstGeom>
          <a:effectLst>
            <a:softEdge rad="266700"/>
          </a:effectLst>
        </p:spPr>
      </p:pic>
      <p:pic>
        <p:nvPicPr>
          <p:cNvPr id="6" name="Picture 5"/>
          <p:cNvPicPr>
            <a:picLocks noChangeAspect="1"/>
          </p:cNvPicPr>
          <p:nvPr/>
        </p:nvPicPr>
        <p:blipFill rotWithShape="1">
          <a:blip r:embed="rId8" cstate="email">
            <a:extLst>
              <a:ext uri="{28A0092B-C50C-407E-A947-70E740481C1C}">
                <a14:useLocalDpi xmlns:a14="http://schemas.microsoft.com/office/drawing/2010/main"/>
              </a:ext>
            </a:extLst>
          </a:blip>
          <a:srcRect b="-753"/>
          <a:stretch/>
        </p:blipFill>
        <p:spPr>
          <a:xfrm>
            <a:off x="2915816" y="2636912"/>
            <a:ext cx="3589867" cy="2265432"/>
          </a:xfrm>
          <a:prstGeom prst="rect">
            <a:avLst/>
          </a:prstGeom>
          <a:effectLst>
            <a:softEdge rad="330200"/>
          </a:effectLst>
        </p:spPr>
      </p:pic>
    </p:spTree>
    <p:extLst>
      <p:ext uri="{BB962C8B-B14F-4D97-AF65-F5344CB8AC3E}">
        <p14:creationId xmlns:p14="http://schemas.microsoft.com/office/powerpoint/2010/main" val="15927237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143000"/>
          </a:xfrm>
        </p:spPr>
        <p:txBody>
          <a:bodyPr>
            <a:normAutofit fontScale="90000"/>
          </a:bodyPr>
          <a:lstStyle/>
          <a:p>
            <a:r>
              <a:rPr lang="en-CA" b="1" dirty="0" smtClean="0"/>
              <a:t>Our message: </a:t>
            </a:r>
            <a:br>
              <a:rPr lang="en-CA" b="1" dirty="0" smtClean="0"/>
            </a:br>
            <a:r>
              <a:rPr lang="en-CA" b="1" dirty="0" smtClean="0"/>
              <a:t>“Boaters Always Care”</a:t>
            </a:r>
            <a:endParaRPr lang="en-CA" b="1" dirty="0"/>
          </a:p>
        </p:txBody>
      </p:sp>
      <p:sp>
        <p:nvSpPr>
          <p:cNvPr id="3" name="Content Placeholder 2"/>
          <p:cNvSpPr>
            <a:spLocks noGrp="1"/>
          </p:cNvSpPr>
          <p:nvPr>
            <p:ph idx="1"/>
          </p:nvPr>
        </p:nvSpPr>
        <p:spPr>
          <a:xfrm>
            <a:off x="467544" y="2348880"/>
            <a:ext cx="8229600" cy="3096344"/>
          </a:xfrm>
        </p:spPr>
        <p:txBody>
          <a:bodyPr>
            <a:normAutofit/>
          </a:bodyPr>
          <a:lstStyle/>
          <a:p>
            <a:r>
              <a:rPr lang="en-US" b="1" dirty="0">
                <a:solidFill>
                  <a:srgbClr val="000000"/>
                </a:solidFill>
              </a:rPr>
              <a:t>Boaters</a:t>
            </a:r>
            <a:r>
              <a:rPr lang="en-US" dirty="0">
                <a:solidFill>
                  <a:srgbClr val="000000"/>
                </a:solidFill>
              </a:rPr>
              <a:t> operate with caution and courtesy. </a:t>
            </a:r>
            <a:endParaRPr lang="en-CA" dirty="0">
              <a:solidFill>
                <a:srgbClr val="000000"/>
              </a:solidFill>
            </a:endParaRPr>
          </a:p>
          <a:p>
            <a:r>
              <a:rPr lang="en-US" b="1" dirty="0">
                <a:solidFill>
                  <a:srgbClr val="000000"/>
                </a:solidFill>
              </a:rPr>
              <a:t>Always</a:t>
            </a:r>
            <a:r>
              <a:rPr lang="en-US" dirty="0">
                <a:solidFill>
                  <a:srgbClr val="000000"/>
                </a:solidFill>
              </a:rPr>
              <a:t> keep a </a:t>
            </a:r>
            <a:r>
              <a:rPr lang="en-US" dirty="0" smtClean="0">
                <a:solidFill>
                  <a:srgbClr val="000000"/>
                </a:solidFill>
              </a:rPr>
              <a:t>360° </a:t>
            </a:r>
            <a:r>
              <a:rPr lang="en-US" dirty="0">
                <a:solidFill>
                  <a:srgbClr val="000000"/>
                </a:solidFill>
              </a:rPr>
              <a:t>watch and minimize wake and noise. </a:t>
            </a:r>
            <a:endParaRPr lang="en-CA" dirty="0">
              <a:solidFill>
                <a:srgbClr val="000000"/>
              </a:solidFill>
            </a:endParaRPr>
          </a:p>
          <a:p>
            <a:r>
              <a:rPr lang="en-US" b="1" dirty="0">
                <a:solidFill>
                  <a:srgbClr val="000000"/>
                </a:solidFill>
              </a:rPr>
              <a:t>Care</a:t>
            </a:r>
            <a:r>
              <a:rPr lang="en-US" dirty="0">
                <a:solidFill>
                  <a:srgbClr val="000000"/>
                </a:solidFill>
              </a:rPr>
              <a:t> for passengers, respect regulations and offer </a:t>
            </a:r>
            <a:r>
              <a:rPr lang="en-US" dirty="0" smtClean="0">
                <a:solidFill>
                  <a:srgbClr val="000000"/>
                </a:solidFill>
              </a:rPr>
              <a:t>PFD’s.</a:t>
            </a:r>
            <a:endParaRPr lang="en-CA" dirty="0">
              <a:solidFill>
                <a:srgbClr val="000000"/>
              </a:solidFill>
            </a:endParaRPr>
          </a:p>
          <a:p>
            <a:pPr>
              <a:lnSpc>
                <a:spcPct val="80000"/>
              </a:lnSpc>
              <a:buNone/>
            </a:pPr>
            <a:endParaRPr lang="en-CA" sz="2800" dirty="0"/>
          </a:p>
        </p:txBody>
      </p:sp>
    </p:spTree>
    <p:extLst>
      <p:ext uri="{BB962C8B-B14F-4D97-AF65-F5344CB8AC3E}">
        <p14:creationId xmlns:p14="http://schemas.microsoft.com/office/powerpoint/2010/main" val="40048174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363" y="304566"/>
            <a:ext cx="8197847" cy="1231106"/>
          </a:xfrm>
          <a:prstGeom prst="rect">
            <a:avLst/>
          </a:prstGeom>
        </p:spPr>
        <p:txBody>
          <a:bodyPr wrap="square">
            <a:spAutoFit/>
          </a:bodyPr>
          <a:lstStyle/>
          <a:p>
            <a:pPr algn="ctr"/>
            <a:r>
              <a:rPr lang="en-US" sz="3600" b="1" dirty="0" smtClean="0">
                <a:cs typeface="Century Schoolbook"/>
              </a:rPr>
              <a:t>Thank you to our Supporting Partners</a:t>
            </a:r>
            <a:r>
              <a:rPr lang="en-US" sz="2000" b="1" dirty="0" smtClean="0">
                <a:cs typeface="Century Schoolbook"/>
              </a:rPr>
              <a:t/>
            </a:r>
            <a:br>
              <a:rPr lang="en-US" sz="2000" b="1" dirty="0" smtClean="0">
                <a:cs typeface="Century Schoolbook"/>
              </a:rPr>
            </a:br>
            <a:r>
              <a:rPr lang="en-US" sz="2000" dirty="0" smtClean="0">
                <a:cs typeface="Century Schoolbook"/>
              </a:rPr>
              <a:t/>
            </a:r>
            <a:br>
              <a:rPr lang="en-US" sz="2000" dirty="0" smtClean="0">
                <a:cs typeface="Century Schoolbook"/>
              </a:rPr>
            </a:br>
            <a:endParaRPr lang="en-US" dirty="0"/>
          </a:p>
        </p:txBody>
      </p:sp>
      <p:sp>
        <p:nvSpPr>
          <p:cNvPr id="5" name="Rectangle 4"/>
          <p:cNvSpPr/>
          <p:nvPr/>
        </p:nvSpPr>
        <p:spPr>
          <a:xfrm>
            <a:off x="949361" y="1268760"/>
            <a:ext cx="7261316" cy="5524590"/>
          </a:xfrm>
          <a:prstGeom prst="rect">
            <a:avLst/>
          </a:prstGeom>
        </p:spPr>
        <p:txBody>
          <a:bodyPr wrap="square">
            <a:spAutoFit/>
          </a:bodyPr>
          <a:lstStyle/>
          <a:p>
            <a:pPr algn="ctr"/>
            <a:r>
              <a:rPr lang="en-CA" dirty="0"/>
              <a:t>MUSKOKA LAKES </a:t>
            </a:r>
            <a:r>
              <a:rPr lang="en-CA" dirty="0" smtClean="0"/>
              <a:t>ASSOCIATION</a:t>
            </a:r>
          </a:p>
          <a:p>
            <a:pPr algn="ctr"/>
            <a:r>
              <a:rPr lang="en-CA" dirty="0" smtClean="0"/>
              <a:t>LAKE JOSEPH NORTH ASSOCIATION</a:t>
            </a:r>
          </a:p>
          <a:p>
            <a:pPr algn="ctr"/>
            <a:r>
              <a:rPr lang="en-CA" dirty="0" smtClean="0"/>
              <a:t>SEGUIN TOWNSHIP</a:t>
            </a:r>
          </a:p>
          <a:p>
            <a:pPr algn="ctr"/>
            <a:endParaRPr lang="en-CA" dirty="0" smtClean="0"/>
          </a:p>
          <a:p>
            <a:pPr algn="ctr"/>
            <a:r>
              <a:rPr lang="en-CA" dirty="0" smtClean="0"/>
              <a:t>Lake of Bays Association</a:t>
            </a:r>
          </a:p>
          <a:p>
            <a:pPr algn="ctr"/>
            <a:r>
              <a:rPr lang="en-CA" dirty="0" smtClean="0"/>
              <a:t>Little Lake Joseph Association</a:t>
            </a:r>
          </a:p>
          <a:p>
            <a:pPr algn="ctr"/>
            <a:r>
              <a:rPr lang="en-CA" dirty="0" smtClean="0"/>
              <a:t>Township of Muskoka Lakes</a:t>
            </a:r>
          </a:p>
          <a:p>
            <a:pPr algn="ctr"/>
            <a:r>
              <a:rPr lang="en-CA" dirty="0" err="1" smtClean="0"/>
              <a:t>Bracebridge</a:t>
            </a:r>
            <a:r>
              <a:rPr lang="en-CA" dirty="0" smtClean="0"/>
              <a:t/>
            </a:r>
            <a:br>
              <a:rPr lang="en-CA" dirty="0" smtClean="0"/>
            </a:br>
            <a:endParaRPr lang="en-CA" dirty="0" smtClean="0"/>
          </a:p>
          <a:p>
            <a:pPr algn="ctr"/>
            <a:r>
              <a:rPr lang="en-CA" dirty="0" smtClean="0"/>
              <a:t>Lake </a:t>
            </a:r>
            <a:r>
              <a:rPr lang="en-CA" dirty="0" err="1" smtClean="0"/>
              <a:t>Rosseau</a:t>
            </a:r>
            <a:r>
              <a:rPr lang="en-CA" dirty="0" smtClean="0"/>
              <a:t> North Association</a:t>
            </a:r>
          </a:p>
          <a:p>
            <a:pPr algn="ctr"/>
            <a:r>
              <a:rPr lang="en-CA" dirty="0" err="1" smtClean="0"/>
              <a:t>Muldrew</a:t>
            </a:r>
            <a:r>
              <a:rPr lang="en-CA" dirty="0" smtClean="0"/>
              <a:t> Lake Cottage Association</a:t>
            </a:r>
          </a:p>
          <a:p>
            <a:pPr algn="ctr"/>
            <a:r>
              <a:rPr lang="en-CA" dirty="0" smtClean="0"/>
              <a:t>Loon And Turtle Lake Association</a:t>
            </a:r>
          </a:p>
          <a:p>
            <a:pPr algn="ctr"/>
            <a:r>
              <a:rPr lang="en-CA" dirty="0" smtClean="0"/>
              <a:t>South </a:t>
            </a:r>
            <a:r>
              <a:rPr lang="en-CA" dirty="0" err="1" smtClean="0"/>
              <a:t>Muskoka</a:t>
            </a:r>
            <a:r>
              <a:rPr lang="en-CA" dirty="0" smtClean="0"/>
              <a:t> Lakes Community Association</a:t>
            </a:r>
          </a:p>
          <a:p>
            <a:pPr algn="ctr"/>
            <a:r>
              <a:rPr lang="en-CA" dirty="0" smtClean="0"/>
              <a:t>Grandview Lake Association</a:t>
            </a:r>
          </a:p>
          <a:p>
            <a:pPr algn="ctr"/>
            <a:r>
              <a:rPr lang="en-CA" dirty="0" smtClean="0"/>
              <a:t>Otter Lake Ratepayers’ Association</a:t>
            </a:r>
          </a:p>
          <a:p>
            <a:pPr algn="ctr"/>
            <a:r>
              <a:rPr lang="en-CA" dirty="0" smtClean="0"/>
              <a:t>Paint Lake Ratepayers’ Association</a:t>
            </a:r>
          </a:p>
          <a:p>
            <a:pPr algn="ctr"/>
            <a:r>
              <a:rPr lang="en-CA" dirty="0" smtClean="0"/>
              <a:t>Three Mile Lake Association</a:t>
            </a:r>
          </a:p>
          <a:p>
            <a:endParaRPr lang="en-CA" dirty="0" smtClean="0"/>
          </a:p>
          <a:p>
            <a:pPr algn="ctr"/>
            <a:r>
              <a:rPr lang="en-US" dirty="0" smtClean="0"/>
              <a:t>and many individuals – Thank You !</a:t>
            </a:r>
          </a:p>
          <a:p>
            <a:pPr algn="r"/>
            <a:r>
              <a:rPr lang="en-US" sz="1100" dirty="0" smtClean="0"/>
              <a:t>**</a:t>
            </a:r>
            <a:r>
              <a:rPr lang="en-CA" sz="1100" dirty="0" smtClean="0"/>
              <a:t>Donors in FY 2015/16</a:t>
            </a:r>
          </a:p>
        </p:txBody>
      </p:sp>
    </p:spTree>
    <p:extLst>
      <p:ext uri="{BB962C8B-B14F-4D97-AF65-F5344CB8AC3E}">
        <p14:creationId xmlns:p14="http://schemas.microsoft.com/office/powerpoint/2010/main" val="1396689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normAutofit fontScale="90000"/>
          </a:bodyPr>
          <a:lstStyle/>
          <a:p>
            <a:r>
              <a:rPr lang="en-US" b="1" dirty="0" smtClean="0"/>
              <a:t>2015 Research </a:t>
            </a:r>
            <a:br>
              <a:rPr lang="en-US" b="1" dirty="0" smtClean="0"/>
            </a:br>
            <a:r>
              <a:rPr lang="en-US" b="1" dirty="0" smtClean="0"/>
              <a:t>Safe Quiet Lakes Impact</a:t>
            </a:r>
            <a:endParaRPr lang="en-US" b="1" dirty="0"/>
          </a:p>
        </p:txBody>
      </p:sp>
      <p:graphicFrame>
        <p:nvGraphicFramePr>
          <p:cNvPr id="4" name="Chart 3"/>
          <p:cNvGraphicFramePr/>
          <p:nvPr>
            <p:extLst>
              <p:ext uri="{D42A27DB-BD31-4B8C-83A1-F6EECF244321}">
                <p14:modId xmlns:p14="http://schemas.microsoft.com/office/powerpoint/2010/main" val="4237202882"/>
              </p:ext>
            </p:extLst>
          </p:nvPr>
        </p:nvGraphicFramePr>
        <p:xfrm>
          <a:off x="611560" y="1700808"/>
          <a:ext cx="7920880"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83568" y="6093296"/>
            <a:ext cx="3024336" cy="369332"/>
          </a:xfrm>
          <a:prstGeom prst="rect">
            <a:avLst/>
          </a:prstGeom>
          <a:noFill/>
        </p:spPr>
        <p:txBody>
          <a:bodyPr wrap="square" rtlCol="0">
            <a:spAutoFit/>
          </a:bodyPr>
          <a:lstStyle/>
          <a:p>
            <a:r>
              <a:rPr lang="en-US" dirty="0" smtClean="0"/>
              <a:t>*Thanks to Erin Research</a:t>
            </a:r>
            <a:endParaRPr lang="en-US" dirty="0"/>
          </a:p>
        </p:txBody>
      </p:sp>
    </p:spTree>
    <p:extLst>
      <p:ext uri="{BB962C8B-B14F-4D97-AF65-F5344CB8AC3E}">
        <p14:creationId xmlns:p14="http://schemas.microsoft.com/office/powerpoint/2010/main" val="40968502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a:bodyPr>
          <a:lstStyle/>
          <a:p>
            <a:r>
              <a:rPr lang="en-US" sz="4000" b="1" dirty="0" smtClean="0"/>
              <a:t>Four </a:t>
            </a:r>
            <a:r>
              <a:rPr lang="en-US" sz="4000" b="1" dirty="0"/>
              <a:t>C</a:t>
            </a:r>
            <a:r>
              <a:rPr lang="en-US" sz="4000" b="1" dirty="0" smtClean="0"/>
              <a:t>ore Concerns</a:t>
            </a:r>
            <a:endParaRPr lang="en-US" sz="4000" b="1" dirty="0"/>
          </a:p>
        </p:txBody>
      </p:sp>
      <p:sp>
        <p:nvSpPr>
          <p:cNvPr id="3" name="Content Placeholder 2"/>
          <p:cNvSpPr>
            <a:spLocks noGrp="1"/>
          </p:cNvSpPr>
          <p:nvPr>
            <p:ph idx="1"/>
          </p:nvPr>
        </p:nvSpPr>
        <p:spPr>
          <a:xfrm>
            <a:off x="1043608" y="1844824"/>
            <a:ext cx="7139136" cy="3096344"/>
          </a:xfrm>
        </p:spPr>
        <p:txBody>
          <a:bodyPr>
            <a:normAutofit/>
          </a:bodyPr>
          <a:lstStyle/>
          <a:p>
            <a:pPr marL="0" indent="0">
              <a:buNone/>
            </a:pPr>
            <a:r>
              <a:rPr lang="en-US" dirty="0"/>
              <a:t>The most commonly cited </a:t>
            </a:r>
            <a:r>
              <a:rPr lang="en-US" dirty="0" smtClean="0"/>
              <a:t>problems are: </a:t>
            </a:r>
            <a:endParaRPr lang="en-CA" dirty="0"/>
          </a:p>
          <a:p>
            <a:pPr lvl="0"/>
            <a:r>
              <a:rPr lang="en-US" dirty="0" smtClean="0"/>
              <a:t>Boats </a:t>
            </a:r>
            <a:r>
              <a:rPr lang="en-US" dirty="0"/>
              <a:t>going too fast too close to </a:t>
            </a:r>
            <a:r>
              <a:rPr lang="en-US" dirty="0" smtClean="0"/>
              <a:t>shore </a:t>
            </a:r>
            <a:endParaRPr lang="en-CA" dirty="0"/>
          </a:p>
          <a:p>
            <a:pPr lvl="0"/>
            <a:r>
              <a:rPr lang="en-US" dirty="0"/>
              <a:t>Loud boat </a:t>
            </a:r>
            <a:r>
              <a:rPr lang="en-US" dirty="0" smtClean="0"/>
              <a:t>engines </a:t>
            </a:r>
            <a:endParaRPr lang="en-CA" dirty="0"/>
          </a:p>
          <a:p>
            <a:pPr lvl="0"/>
            <a:r>
              <a:rPr lang="en-US" dirty="0"/>
              <a:t>Large </a:t>
            </a:r>
            <a:r>
              <a:rPr lang="en-US" dirty="0" smtClean="0"/>
              <a:t>wakes </a:t>
            </a:r>
            <a:endParaRPr lang="en-CA" dirty="0"/>
          </a:p>
          <a:p>
            <a:pPr lvl="0"/>
            <a:r>
              <a:rPr lang="en-US" dirty="0"/>
              <a:t>Unsafe and inconsiderate </a:t>
            </a:r>
            <a:r>
              <a:rPr lang="en-US" dirty="0" smtClean="0"/>
              <a:t>boating</a:t>
            </a:r>
            <a:endParaRPr lang="en-CA" dirty="0"/>
          </a:p>
          <a:p>
            <a:pPr marL="0" indent="0">
              <a:buNone/>
            </a:pPr>
            <a:endParaRPr lang="en-US" dirty="0"/>
          </a:p>
        </p:txBody>
      </p:sp>
    </p:spTree>
    <p:extLst>
      <p:ext uri="{BB962C8B-B14F-4D97-AF65-F5344CB8AC3E}">
        <p14:creationId xmlns:p14="http://schemas.microsoft.com/office/powerpoint/2010/main" val="28361311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x30boaterscodeNOLOGOS.pdf"/>
          <p:cNvPicPr>
            <a:picLocks noGrp="1" noChangeAspect="1"/>
          </p:cNvPicPr>
          <p:nvPr>
            <p:ph idx="1"/>
          </p:nvPr>
        </p:nvPicPr>
        <p:blipFill>
          <a:blip r:embed="rId3" cstate="print">
            <a:extLst>
              <a:ext uri="{28A0092B-C50C-407E-A947-70E740481C1C}">
                <a14:useLocalDpi xmlns:a14="http://schemas.microsoft.com/office/drawing/2010/main" val="0"/>
              </a:ext>
            </a:extLst>
          </a:blip>
          <a:srcRect l="-56301" r="-56301"/>
          <a:stretch>
            <a:fillRect/>
          </a:stretch>
        </p:blipFill>
        <p:spPr>
          <a:xfrm>
            <a:off x="-1137320" y="260648"/>
            <a:ext cx="8229600" cy="5721499"/>
          </a:xfrm>
        </p:spPr>
      </p:pic>
      <p:pic>
        <p:nvPicPr>
          <p:cNvPr id="3" name="Picture 2" descr="RightofWayStickerFINALNoLogos.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728" y="1340768"/>
            <a:ext cx="5013176" cy="5013176"/>
          </a:xfrm>
          <a:prstGeom prst="rect">
            <a:avLst/>
          </a:prstGeom>
        </p:spPr>
      </p:pic>
    </p:spTree>
    <p:extLst>
      <p:ext uri="{BB962C8B-B14F-4D97-AF65-F5344CB8AC3E}">
        <p14:creationId xmlns:p14="http://schemas.microsoft.com/office/powerpoint/2010/main" val="2860966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29600" cy="1143000"/>
          </a:xfrm>
        </p:spPr>
        <p:txBody>
          <a:bodyPr>
            <a:normAutofit/>
          </a:bodyPr>
          <a:lstStyle/>
          <a:p>
            <a:pPr marL="0" indent="0"/>
            <a:r>
              <a:rPr lang="en-US" sz="4000" b="1" dirty="0" smtClean="0"/>
              <a:t>2015 – Further Extended </a:t>
            </a:r>
            <a:r>
              <a:rPr lang="en-US" sz="4000" b="1" dirty="0"/>
              <a:t>Reach</a:t>
            </a:r>
          </a:p>
        </p:txBody>
      </p:sp>
      <p:sp>
        <p:nvSpPr>
          <p:cNvPr id="3" name="Content Placeholder 2"/>
          <p:cNvSpPr>
            <a:spLocks noGrp="1"/>
          </p:cNvSpPr>
          <p:nvPr>
            <p:ph idx="1"/>
          </p:nvPr>
        </p:nvSpPr>
        <p:spPr>
          <a:xfrm>
            <a:off x="529208" y="1628800"/>
            <a:ext cx="5266928" cy="4752528"/>
          </a:xfrm>
        </p:spPr>
        <p:txBody>
          <a:bodyPr>
            <a:normAutofit fontScale="62500" lnSpcReduction="20000"/>
          </a:bodyPr>
          <a:lstStyle/>
          <a:p>
            <a:pPr marL="0" indent="0">
              <a:buNone/>
            </a:pPr>
            <a:r>
              <a:rPr lang="en-US" sz="3600" b="1" dirty="0"/>
              <a:t>Summer 2015 </a:t>
            </a:r>
            <a:endParaRPr lang="en-US" sz="3600" b="1" dirty="0" smtClean="0"/>
          </a:p>
          <a:p>
            <a:pPr marL="0" indent="0">
              <a:buNone/>
            </a:pPr>
            <a:r>
              <a:rPr lang="en-CA" sz="3400" dirty="0" smtClean="0"/>
              <a:t>Total of 75 Boater’s Code signs since 2013:</a:t>
            </a:r>
          </a:p>
          <a:p>
            <a:pPr lvl="1"/>
            <a:r>
              <a:rPr lang="en-CA" dirty="0" smtClean="0"/>
              <a:t>34 at marinas including: Pride, Port Sandfield, Muskoka Warf, </a:t>
            </a:r>
            <a:endParaRPr lang="en-CA" dirty="0"/>
          </a:p>
          <a:p>
            <a:pPr lvl="1"/>
            <a:r>
              <a:rPr lang="en-CA" dirty="0" smtClean="0"/>
              <a:t>8 at </a:t>
            </a:r>
            <a:r>
              <a:rPr lang="en-CA" dirty="0"/>
              <a:t>local resorts and boating oriented </a:t>
            </a:r>
            <a:r>
              <a:rPr lang="en-CA" dirty="0" smtClean="0"/>
              <a:t>businesses including Marriott and Deerhurst</a:t>
            </a:r>
          </a:p>
          <a:p>
            <a:pPr lvl="1"/>
            <a:r>
              <a:rPr lang="en-CA" dirty="0" smtClean="0"/>
              <a:t>17 at public boat launches in Town of Muskoka Lakes and Seguin including the locks</a:t>
            </a:r>
          </a:p>
          <a:p>
            <a:pPr lvl="1"/>
            <a:r>
              <a:rPr lang="en-CA" dirty="0" smtClean="0"/>
              <a:t>15 by lake associations</a:t>
            </a:r>
            <a:endParaRPr lang="en-CA" dirty="0"/>
          </a:p>
          <a:p>
            <a:r>
              <a:rPr lang="en-CA" dirty="0" smtClean="0"/>
              <a:t>Attended 22 boating </a:t>
            </a:r>
            <a:r>
              <a:rPr lang="en-CA" dirty="0"/>
              <a:t>oriented </a:t>
            </a:r>
            <a:r>
              <a:rPr lang="en-CA" dirty="0" smtClean="0"/>
              <a:t>events and AGM’s</a:t>
            </a:r>
          </a:p>
          <a:p>
            <a:r>
              <a:rPr lang="en-CA" dirty="0" smtClean="0"/>
              <a:t>Distributed over </a:t>
            </a:r>
            <a:r>
              <a:rPr lang="en-CA" dirty="0"/>
              <a:t>6100 </a:t>
            </a:r>
            <a:r>
              <a:rPr lang="en-CA" dirty="0" smtClean="0"/>
              <a:t>Boater’s </a:t>
            </a:r>
            <a:r>
              <a:rPr lang="en-CA" dirty="0"/>
              <a:t>C</a:t>
            </a:r>
            <a:r>
              <a:rPr lang="en-CA" dirty="0" smtClean="0"/>
              <a:t>ode </a:t>
            </a:r>
            <a:r>
              <a:rPr lang="en-CA" dirty="0"/>
              <a:t>cards, 1700 Right of Way stickers, </a:t>
            </a:r>
            <a:r>
              <a:rPr lang="en-CA" dirty="0" smtClean="0"/>
              <a:t>and 1200 brochures.</a:t>
            </a:r>
            <a:endParaRPr lang="en-CA" dirty="0"/>
          </a:p>
          <a:p>
            <a:r>
              <a:rPr lang="en-CA" dirty="0" smtClean="0"/>
              <a:t>Over 8000 page views on the website by 4800 users</a:t>
            </a:r>
            <a:endParaRPr lang="en-CA" dirty="0"/>
          </a:p>
        </p:txBody>
      </p:sp>
      <p:sp>
        <p:nvSpPr>
          <p:cNvPr id="6" name="Slide Number Placeholder 5"/>
          <p:cNvSpPr>
            <a:spLocks noGrp="1"/>
          </p:cNvSpPr>
          <p:nvPr>
            <p:ph type="sldNum" sz="quarter" idx="12"/>
          </p:nvPr>
        </p:nvSpPr>
        <p:spPr/>
        <p:txBody>
          <a:bodyPr/>
          <a:lstStyle/>
          <a:p>
            <a:fld id="{F7A0171A-75EE-46CB-BDB0-116EEFDE0F25}" type="slidenum">
              <a:rPr lang="en-CA" smtClean="0"/>
              <a:pPr/>
              <a:t>9</a:t>
            </a:fld>
            <a:endParaRPr lang="en-CA" dirty="0"/>
          </a:p>
        </p:txBody>
      </p:sp>
      <p:pic>
        <p:nvPicPr>
          <p:cNvPr id="7" name="Picture 6" descr="At ACB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126" y="2060848"/>
            <a:ext cx="3264362" cy="2448272"/>
          </a:xfrm>
          <a:prstGeom prst="rect">
            <a:avLst/>
          </a:prstGeom>
        </p:spPr>
      </p:pic>
    </p:spTree>
    <p:extLst>
      <p:ext uri="{BB962C8B-B14F-4D97-AF65-F5344CB8AC3E}">
        <p14:creationId xmlns:p14="http://schemas.microsoft.com/office/powerpoint/2010/main" val="2505192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38630</TotalTime>
  <Words>1241</Words>
  <Application>Microsoft Macintosh PowerPoint</Application>
  <PresentationFormat>On-screen Show (4:3)</PresentationFormat>
  <Paragraphs>163</Paragraphs>
  <Slides>20</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Acrobat Document</vt:lpstr>
      <vt:lpstr>Safe Quiet Lakes</vt:lpstr>
      <vt:lpstr>Agenda</vt:lpstr>
      <vt:lpstr>We are Boaters!</vt:lpstr>
      <vt:lpstr>Our message:  “Boaters Always Care”</vt:lpstr>
      <vt:lpstr>PowerPoint Presentation</vt:lpstr>
      <vt:lpstr>2015 Research  Safe Quiet Lakes Impact</vt:lpstr>
      <vt:lpstr>Four Core Concerns</vt:lpstr>
      <vt:lpstr>PowerPoint Presentation</vt:lpstr>
      <vt:lpstr>2015 – Further Extended Reach</vt:lpstr>
      <vt:lpstr>Code Signs Installed Since 2013 Muskoka &amp; beyond</vt:lpstr>
      <vt:lpstr>2016 PLANS</vt:lpstr>
      <vt:lpstr>Ongoing cooperation with NMMA</vt:lpstr>
      <vt:lpstr>New safequiet.ca offers more clean and streamlined design</vt:lpstr>
      <vt:lpstr>Prominent sponsor placement, allowing for recognition and thanks to partners</vt:lpstr>
      <vt:lpstr>Quiet campaign aims</vt:lpstr>
      <vt:lpstr>Quiet campaign direction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Quiet Boating Committee</dc:title>
  <dc:creator>Ann MacDiarmid</dc:creator>
  <cp:lastModifiedBy>Greg Wilkinson</cp:lastModifiedBy>
  <cp:revision>316</cp:revision>
  <cp:lastPrinted>2016-04-07T15:33:08Z</cp:lastPrinted>
  <dcterms:created xsi:type="dcterms:W3CDTF">2012-04-19T15:22:11Z</dcterms:created>
  <dcterms:modified xsi:type="dcterms:W3CDTF">2016-04-11T19:15:45Z</dcterms:modified>
</cp:coreProperties>
</file>